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handoutMasterIdLst>
    <p:handoutMasterId r:id="rId15"/>
  </p:handoutMasterIdLst>
  <p:sldIdLst>
    <p:sldId id="280" r:id="rId3"/>
    <p:sldId id="429" r:id="rId4"/>
    <p:sldId id="430" r:id="rId5"/>
    <p:sldId id="436" r:id="rId6"/>
    <p:sldId id="438" r:id="rId7"/>
    <p:sldId id="433" r:id="rId8"/>
    <p:sldId id="434" r:id="rId9"/>
    <p:sldId id="285" r:id="rId10"/>
    <p:sldId id="288" r:id="rId11"/>
    <p:sldId id="367" r:id="rId12"/>
    <p:sldId id="322" r:id="rId13"/>
  </p:sldIdLst>
  <p:sldSz cx="12192000" cy="6858000"/>
  <p:notesSz cx="9926638" cy="67976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 Palmer" initials="LP" lastIdx="1" clrIdx="0">
    <p:extLst>
      <p:ext uri="{19B8F6BF-5375-455C-9EA6-DF929625EA0E}">
        <p15:presenceInfo xmlns:p15="http://schemas.microsoft.com/office/powerpoint/2012/main" userId="S-1-5-21-1137987647-2977399233-1639748674-2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3F88"/>
    <a:srgbClr val="0083A9"/>
    <a:srgbClr val="540486"/>
    <a:srgbClr val="47BDBD"/>
    <a:srgbClr val="5C5C5C"/>
    <a:srgbClr val="1F497D"/>
    <a:srgbClr val="284B8C"/>
    <a:srgbClr val="4BBBBC"/>
    <a:srgbClr val="EBA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0" autoAdjust="0"/>
    <p:restoredTop sz="84074" autoAdjust="0"/>
  </p:normalViewPr>
  <p:slideViewPr>
    <p:cSldViewPr snapToGrid="0" snapToObjects="1">
      <p:cViewPr varScale="1">
        <p:scale>
          <a:sx n="95" d="100"/>
          <a:sy n="95" d="100"/>
        </p:scale>
        <p:origin x="3138" y="57"/>
      </p:cViewPr>
      <p:guideLst/>
    </p:cSldViewPr>
  </p:slideViewPr>
  <p:outlineViewPr>
    <p:cViewPr>
      <p:scale>
        <a:sx n="33" d="100"/>
        <a:sy n="33" d="100"/>
      </p:scale>
      <p:origin x="0" y="-9648"/>
    </p:cViewPr>
  </p:outlineViewPr>
  <p:notesTextViewPr>
    <p:cViewPr>
      <p:scale>
        <a:sx n="70" d="100"/>
        <a:sy n="70" d="100"/>
      </p:scale>
      <p:origin x="0" y="0"/>
    </p:cViewPr>
  </p:notesTextViewPr>
  <p:sorterViewPr>
    <p:cViewPr varScale="1">
      <p:scale>
        <a:sx n="1" d="1"/>
        <a:sy n="1" d="1"/>
      </p:scale>
      <p:origin x="0" y="-2226"/>
    </p:cViewPr>
  </p:sorterViewPr>
  <p:notesViewPr>
    <p:cSldViewPr snapToGrid="0" snapToObjects="1">
      <p:cViewPr varScale="1">
        <p:scale>
          <a:sx n="89" d="100"/>
          <a:sy n="89"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smtClean="0"/>
              <a:t>Non dwelling primary</a:t>
            </a:r>
            <a:r>
              <a:rPr lang="en-GB" b="1" baseline="0" dirty="0" smtClean="0"/>
              <a:t> fires</a:t>
            </a:r>
            <a:endParaRPr lang="en-GB"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Sheet1!$A$1:$A$13</c:f>
              <c:strCache>
                <c:ptCount val="13"/>
                <c:pt idx="0">
                  <c:v>Offices and call centres</c:v>
                </c:pt>
                <c:pt idx="1">
                  <c:v>Retail premises</c:v>
                </c:pt>
                <c:pt idx="2">
                  <c:v>Industrial premises</c:v>
                </c:pt>
                <c:pt idx="3">
                  <c:v>Agricultural premises</c:v>
                </c:pt>
                <c:pt idx="4">
                  <c:v>Hospitals and medical care</c:v>
                </c:pt>
                <c:pt idx="5">
                  <c:v>Education premises</c:v>
                </c:pt>
                <c:pt idx="6">
                  <c:v>Food and drink premises</c:v>
                </c:pt>
                <c:pt idx="7">
                  <c:v>Entertainment, culture and sport</c:v>
                </c:pt>
                <c:pt idx="8">
                  <c:v>Hotels, boarding houses, hostels etc.</c:v>
                </c:pt>
                <c:pt idx="9">
                  <c:v>Communal living</c:v>
                </c:pt>
                <c:pt idx="10">
                  <c:v>Private non-residential buildings</c:v>
                </c:pt>
                <c:pt idx="11">
                  <c:v>Other public buildings</c:v>
                </c:pt>
                <c:pt idx="12">
                  <c:v>Unspecified</c:v>
                </c:pt>
              </c:strCache>
            </c:strRef>
          </c:cat>
          <c:val>
            <c:numRef>
              <c:f>Sheet1!$B$1:$B$13</c:f>
              <c:numCache>
                <c:formatCode>General</c:formatCode>
                <c:ptCount val="13"/>
                <c:pt idx="0">
                  <c:v>564</c:v>
                </c:pt>
                <c:pt idx="1">
                  <c:v>1565</c:v>
                </c:pt>
                <c:pt idx="2">
                  <c:v>2114</c:v>
                </c:pt>
                <c:pt idx="3">
                  <c:v>536</c:v>
                </c:pt>
                <c:pt idx="4">
                  <c:v>636</c:v>
                </c:pt>
                <c:pt idx="5">
                  <c:v>582</c:v>
                </c:pt>
                <c:pt idx="6">
                  <c:v>1510</c:v>
                </c:pt>
                <c:pt idx="7">
                  <c:v>481</c:v>
                </c:pt>
                <c:pt idx="8">
                  <c:v>613</c:v>
                </c:pt>
                <c:pt idx="9">
                  <c:v>1168</c:v>
                </c:pt>
                <c:pt idx="10">
                  <c:v>3578</c:v>
                </c:pt>
                <c:pt idx="11">
                  <c:v>1414</c:v>
                </c:pt>
                <c:pt idx="12">
                  <c:v>244</c:v>
                </c:pt>
              </c:numCache>
            </c:numRef>
          </c:val>
        </c:ser>
        <c:dLbls>
          <c:showLegendKey val="0"/>
          <c:showVal val="0"/>
          <c:showCatName val="0"/>
          <c:showSerName val="0"/>
          <c:showPercent val="0"/>
          <c:showBubbleSize val="0"/>
        </c:dLbls>
        <c:gapWidth val="182"/>
        <c:axId val="351612488"/>
        <c:axId val="590636088"/>
      </c:barChart>
      <c:catAx>
        <c:axId val="351612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636088"/>
        <c:crosses val="autoZero"/>
        <c:auto val="1"/>
        <c:lblAlgn val="ctr"/>
        <c:lblOffset val="100"/>
        <c:noMultiLvlLbl val="0"/>
      </c:catAx>
      <c:valAx>
        <c:axId val="590636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612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16.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5874E715-7728-4D3D-AEC7-4CC99C490E3A}" type="slidenum">
              <a:rPr lang="en-GB" smtClean="0"/>
              <a:t>‹#›</a:t>
            </a:fld>
            <a:endParaRPr lang="en-GB"/>
          </a:p>
        </p:txBody>
      </p:sp>
    </p:spTree>
    <p:custDataLst>
      <p:tags r:id="rId2"/>
    </p:custDataLst>
    <p:extLst>
      <p:ext uri="{BB962C8B-B14F-4D97-AF65-F5344CB8AC3E}">
        <p14:creationId xmlns:p14="http://schemas.microsoft.com/office/powerpoint/2010/main" val="145746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204C87C3-9970-6C4E-88D0-430A5721752B}" type="datetimeFigureOut">
              <a:rPr lang="en-US" smtClean="0"/>
              <a:t>10/7/2019</a:t>
            </a:fld>
            <a:endParaRPr lang="en-US" dirty="0"/>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dirty="0"/>
              <a:t>Click to edit Master text </a:t>
            </a:r>
            <a:r>
              <a:rPr lang="en-US" dirty="0" smtClean="0"/>
              <a:t>styles</a:t>
            </a:r>
          </a:p>
          <a:p>
            <a:pPr lvl="0"/>
            <a:endParaRPr lang="en-US" dirty="0" smtClean="0"/>
          </a:p>
          <a:p>
            <a:pPr lvl="0"/>
            <a:r>
              <a:rPr lang="en-US" dirty="0" smtClean="0"/>
              <a:t>Second level</a:t>
            </a:r>
          </a:p>
          <a:p>
            <a:pPr lvl="0"/>
            <a:endParaRPr lang="en-US" dirty="0" smtClean="0"/>
          </a:p>
          <a:p>
            <a:pPr lvl="0"/>
            <a:r>
              <a:rPr lang="en-US" dirty="0" smtClean="0"/>
              <a:t>Third level</a:t>
            </a:r>
          </a:p>
          <a:p>
            <a:pPr lvl="0"/>
            <a:endParaRPr lang="en-US" dirty="0" smtClean="0"/>
          </a:p>
          <a:p>
            <a:pPr lvl="0"/>
            <a:r>
              <a:rPr lang="en-US" dirty="0" smtClean="0"/>
              <a:t>Fourth level</a:t>
            </a:r>
          </a:p>
          <a:p>
            <a:pPr lvl="0"/>
            <a:endParaRPr lang="en-US" dirty="0" smtClean="0"/>
          </a:p>
          <a:p>
            <a:pPr lvl="0"/>
            <a:r>
              <a:rPr lang="en-US" dirty="0" smtClean="0"/>
              <a:t>Fifth </a:t>
            </a:r>
            <a:r>
              <a:rPr lang="en-US" dirty="0"/>
              <a:t>level</a:t>
            </a:r>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E81E569-256C-CE42-B20A-0EE99C4A083D}" type="slidenum">
              <a:rPr lang="en-US" smtClean="0"/>
              <a:t>‹#›</a:t>
            </a:fld>
            <a:endParaRPr lang="en-US" dirty="0"/>
          </a:p>
        </p:txBody>
      </p:sp>
    </p:spTree>
    <p:extLst>
      <p:ext uri="{BB962C8B-B14F-4D97-AF65-F5344CB8AC3E}">
        <p14:creationId xmlns:p14="http://schemas.microsoft.com/office/powerpoint/2010/main" val="3895802229"/>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buFont typeface="Arial" panose="020B0604020202020204" pitchFamily="34" charset="0"/>
      <a:buNone/>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1E569-256C-CE42-B20A-0EE99C4A083D}" type="slidenum">
              <a:rPr lang="en-US" smtClean="0"/>
              <a:t>1</a:t>
            </a:fld>
            <a:endParaRPr lang="en-US" dirty="0"/>
          </a:p>
        </p:txBody>
      </p:sp>
    </p:spTree>
    <p:extLst>
      <p:ext uri="{BB962C8B-B14F-4D97-AF65-F5344CB8AC3E}">
        <p14:creationId xmlns:p14="http://schemas.microsoft.com/office/powerpoint/2010/main" val="191428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1E569-256C-CE42-B20A-0EE99C4A083D}" type="slidenum">
              <a:rPr lang="en-US" smtClean="0"/>
              <a:t>2</a:t>
            </a:fld>
            <a:endParaRPr lang="en-US" dirty="0"/>
          </a:p>
        </p:txBody>
      </p:sp>
    </p:spTree>
    <p:extLst>
      <p:ext uri="{BB962C8B-B14F-4D97-AF65-F5344CB8AC3E}">
        <p14:creationId xmlns:p14="http://schemas.microsoft.com/office/powerpoint/2010/main" val="411332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800" dirty="0" smtClean="0"/>
              <a:t>71/2 fire-related fatalities • 109 non-fatal casualties, of which:</a:t>
            </a:r>
          </a:p>
          <a:p>
            <a:r>
              <a:rPr lang="en-GB" sz="8800" dirty="0" smtClean="0"/>
              <a:t> 67 were ‘hospital severe’ </a:t>
            </a:r>
          </a:p>
          <a:p>
            <a:r>
              <a:rPr lang="en-GB" sz="8800" dirty="0" smtClean="0"/>
              <a:t>10 were ‘hospital slight’ </a:t>
            </a:r>
          </a:p>
          <a:p>
            <a:r>
              <a:rPr lang="en-GB" sz="8800" dirty="0" smtClean="0"/>
              <a:t>1 required ‘first aid’ </a:t>
            </a:r>
          </a:p>
          <a:p>
            <a:r>
              <a:rPr lang="en-GB" sz="8800" dirty="0" smtClean="0"/>
              <a:t>31 had ‘precautionary checks’</a:t>
            </a:r>
            <a:endParaRPr lang="en-GB" sz="8800" dirty="0"/>
          </a:p>
        </p:txBody>
      </p:sp>
      <p:sp>
        <p:nvSpPr>
          <p:cNvPr id="4" name="Slide Number Placeholder 3"/>
          <p:cNvSpPr>
            <a:spLocks noGrp="1"/>
          </p:cNvSpPr>
          <p:nvPr>
            <p:ph type="sldNum" sz="quarter" idx="10"/>
          </p:nvPr>
        </p:nvSpPr>
        <p:spPr/>
        <p:txBody>
          <a:bodyPr/>
          <a:lstStyle/>
          <a:p>
            <a:fld id="{AE81E569-256C-CE42-B20A-0EE99C4A083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9027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1E569-256C-CE42-B20A-0EE99C4A083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234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1E569-256C-CE42-B20A-0EE99C4A083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7168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1E569-256C-CE42-B20A-0EE99C4A083D}" type="slidenum">
              <a:rPr lang="en-US" smtClean="0"/>
              <a:t>8</a:t>
            </a:fld>
            <a:endParaRPr lang="en-US" dirty="0"/>
          </a:p>
        </p:txBody>
      </p:sp>
    </p:spTree>
    <p:extLst>
      <p:ext uri="{BB962C8B-B14F-4D97-AF65-F5344CB8AC3E}">
        <p14:creationId xmlns:p14="http://schemas.microsoft.com/office/powerpoint/2010/main" val="114364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1E569-256C-CE42-B20A-0EE99C4A083D}" type="slidenum">
              <a:rPr lang="en-US" smtClean="0"/>
              <a:t>9</a:t>
            </a:fld>
            <a:endParaRPr lang="en-US" dirty="0"/>
          </a:p>
        </p:txBody>
      </p:sp>
    </p:spTree>
    <p:extLst>
      <p:ext uri="{BB962C8B-B14F-4D97-AF65-F5344CB8AC3E}">
        <p14:creationId xmlns:p14="http://schemas.microsoft.com/office/powerpoint/2010/main" val="155060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other benefits feedback </a:t>
            </a:r>
            <a:r>
              <a:rPr lang="en-GB" dirty="0" err="1" smtClean="0"/>
              <a:t>etc</a:t>
            </a:r>
            <a:r>
              <a:rPr lang="en-GB" dirty="0" smtClean="0"/>
              <a:t> although we don’t currently offer this option</a:t>
            </a:r>
          </a:p>
          <a:p>
            <a:endParaRPr lang="en-GB" dirty="0" smtClean="0"/>
          </a:p>
          <a:p>
            <a:pPr marL="800100" lvl="2" indent="-342900">
              <a:buClr>
                <a:srgbClr val="4BBBBC"/>
              </a:buClr>
              <a:buSzPct val="110000"/>
              <a:buFont typeface="Arial" panose="020B0604020202020204" pitchFamily="34" charset="0"/>
              <a:buChar char="•"/>
            </a:pPr>
            <a:endParaRPr lang="en-GB" sz="2400" dirty="0" smtClean="0">
              <a:solidFill>
                <a:srgbClr val="023F88"/>
              </a:solidFill>
              <a:latin typeface="Arial" panose="020B0604020202020204" pitchFamily="34" charset="0"/>
              <a:cs typeface="Arial" panose="020B0604020202020204" pitchFamily="34" charset="0"/>
            </a:endParaRPr>
          </a:p>
          <a:p>
            <a:pPr marL="342900" lvl="1" indent="-342900">
              <a:buClr>
                <a:srgbClr val="4BBBBC"/>
              </a:buClr>
              <a:buSzPct val="110000"/>
              <a:buFont typeface="Arial" panose="020B0604020202020204" pitchFamily="34" charset="0"/>
              <a:buChar char="•"/>
            </a:pPr>
            <a:r>
              <a:rPr lang="en-GB" sz="2400" dirty="0" smtClean="0">
                <a:solidFill>
                  <a:srgbClr val="023F88"/>
                </a:solidFill>
                <a:latin typeface="Arial" panose="020B0604020202020204" pitchFamily="34" charset="0"/>
                <a:cs typeface="Arial" panose="020B0604020202020204" pitchFamily="34" charset="0"/>
              </a:rPr>
              <a:t>We adopt the assessment that is most suitable to the subject area and level being taught</a:t>
            </a:r>
          </a:p>
          <a:p>
            <a:endParaRPr lang="en-GB" dirty="0"/>
          </a:p>
        </p:txBody>
      </p:sp>
      <p:sp>
        <p:nvSpPr>
          <p:cNvPr id="4" name="Slide Number Placeholder 3"/>
          <p:cNvSpPr>
            <a:spLocks noGrp="1"/>
          </p:cNvSpPr>
          <p:nvPr>
            <p:ph type="sldNum" sz="quarter" idx="10"/>
          </p:nvPr>
        </p:nvSpPr>
        <p:spPr/>
        <p:txBody>
          <a:bodyPr/>
          <a:lstStyle/>
          <a:p>
            <a:fld id="{AE81E569-256C-CE42-B20A-0EE99C4A083D}" type="slidenum">
              <a:rPr lang="en-US" smtClean="0"/>
              <a:t>10</a:t>
            </a:fld>
            <a:endParaRPr lang="en-US" dirty="0"/>
          </a:p>
        </p:txBody>
      </p:sp>
    </p:spTree>
    <p:extLst>
      <p:ext uri="{BB962C8B-B14F-4D97-AF65-F5344CB8AC3E}">
        <p14:creationId xmlns:p14="http://schemas.microsoft.com/office/powerpoint/2010/main" val="18592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1E569-256C-CE42-B20A-0EE99C4A083D}" type="slidenum">
              <a:rPr lang="en-US" smtClean="0"/>
              <a:t>11</a:t>
            </a:fld>
            <a:endParaRPr lang="en-US" dirty="0"/>
          </a:p>
        </p:txBody>
      </p:sp>
    </p:spTree>
    <p:extLst>
      <p:ext uri="{BB962C8B-B14F-4D97-AF65-F5344CB8AC3E}">
        <p14:creationId xmlns:p14="http://schemas.microsoft.com/office/powerpoint/2010/main" val="1963616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C3D5A-C45B-A54C-BA72-F12D4BEF400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89A0D5A-6801-5F41-BD57-F211BE4085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A5F9D3E-091B-6144-B6B9-1923B99363A9}"/>
              </a:ext>
            </a:extLst>
          </p:cNvPr>
          <p:cNvSpPr>
            <a:spLocks noGrp="1"/>
          </p:cNvSpPr>
          <p:nvPr>
            <p:ph type="dt" sz="half" idx="10"/>
          </p:nvPr>
        </p:nvSpPr>
        <p:spPr>
          <a:xfrm>
            <a:off x="838200" y="6356350"/>
            <a:ext cx="2743200" cy="365125"/>
          </a:xfrm>
          <a:prstGeom prst="rect">
            <a:avLst/>
          </a:prstGeom>
        </p:spPr>
        <p:txBody>
          <a:bodyPr/>
          <a:lstStyle/>
          <a:p>
            <a:fld id="{50B45A5D-6C44-4989-890E-D5FF5A08928E}" type="datetime1">
              <a:rPr lang="en-US" smtClean="0"/>
              <a:t>10/7/2019</a:t>
            </a:fld>
            <a:endParaRPr lang="en-US" dirty="0"/>
          </a:p>
        </p:txBody>
      </p:sp>
      <p:sp>
        <p:nvSpPr>
          <p:cNvPr id="5" name="Footer Placeholder 4">
            <a:extLst>
              <a:ext uri="{FF2B5EF4-FFF2-40B4-BE49-F238E27FC236}">
                <a16:creationId xmlns:a16="http://schemas.microsoft.com/office/drawing/2014/main" xmlns="" id="{6F243E66-828D-A44D-A4B9-07B4FF5557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465A9669-E1FC-F24B-BB9B-D2D58E080838}"/>
              </a:ext>
            </a:extLst>
          </p:cNvPr>
          <p:cNvSpPr>
            <a:spLocks noGrp="1"/>
          </p:cNvSpPr>
          <p:nvPr>
            <p:ph type="sldNum" sz="quarter" idx="12"/>
          </p:nvPr>
        </p:nvSpPr>
        <p:spPr>
          <a:xfrm>
            <a:off x="11440632" y="6510411"/>
            <a:ext cx="751367" cy="365125"/>
          </a:xfrm>
          <a:prstGeom prst="rect">
            <a:avLst/>
          </a:prstGeom>
        </p:spPr>
        <p:txBody>
          <a:bodyPr/>
          <a:lstStyle>
            <a:lvl1pPr>
              <a:defRPr sz="900"/>
            </a:lvl1pPr>
          </a:lstStyle>
          <a:p>
            <a:fld id="{95C45B70-ECAA-1643-8FAF-4450CF55C70B}" type="slidenum">
              <a:rPr lang="en-US" smtClean="0"/>
              <a:pPr/>
              <a:t>‹#›</a:t>
            </a:fld>
            <a:endParaRPr lang="en-US" dirty="0"/>
          </a:p>
        </p:txBody>
      </p:sp>
    </p:spTree>
    <p:custDataLst>
      <p:tags r:id="rId1"/>
    </p:custDataLst>
    <p:extLst>
      <p:ext uri="{BB962C8B-B14F-4D97-AF65-F5344CB8AC3E}">
        <p14:creationId xmlns:p14="http://schemas.microsoft.com/office/powerpoint/2010/main" val="321861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7E9B1-77D8-754A-866A-DA12EEB8A5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6F8CD5-DB57-E742-96A4-051750F0A2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869005-D745-AF4A-87B5-7FEC580E19DE}"/>
              </a:ext>
            </a:extLst>
          </p:cNvPr>
          <p:cNvSpPr>
            <a:spLocks noGrp="1"/>
          </p:cNvSpPr>
          <p:nvPr>
            <p:ph type="dt" sz="half" idx="10"/>
          </p:nvPr>
        </p:nvSpPr>
        <p:spPr>
          <a:xfrm>
            <a:off x="838200" y="6356350"/>
            <a:ext cx="2743200" cy="365125"/>
          </a:xfrm>
          <a:prstGeom prst="rect">
            <a:avLst/>
          </a:prstGeom>
        </p:spPr>
        <p:txBody>
          <a:bodyPr/>
          <a:lstStyle/>
          <a:p>
            <a:fld id="{E270D1EB-58E3-446C-80F3-8ECE88ECB6F8}" type="datetime1">
              <a:rPr lang="en-US" smtClean="0"/>
              <a:t>10/7/2019</a:t>
            </a:fld>
            <a:endParaRPr lang="en-US" dirty="0"/>
          </a:p>
        </p:txBody>
      </p:sp>
      <p:sp>
        <p:nvSpPr>
          <p:cNvPr id="5" name="Footer Placeholder 4">
            <a:extLst>
              <a:ext uri="{FF2B5EF4-FFF2-40B4-BE49-F238E27FC236}">
                <a16:creationId xmlns:a16="http://schemas.microsoft.com/office/drawing/2014/main" xmlns="" id="{2B671925-8D59-E840-8957-CF45BA513D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73F0B8D2-2765-A14D-A1C8-780A2A7AEBBA}"/>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extLst>
      <p:ext uri="{BB962C8B-B14F-4D97-AF65-F5344CB8AC3E}">
        <p14:creationId xmlns:p14="http://schemas.microsoft.com/office/powerpoint/2010/main" val="284410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E16105-2469-0942-A4A7-2BF8A095ED4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5DFA17-7A55-CF43-BF68-1E6379C9F2D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031093-71A1-8348-8C40-C293CF1DC99F}"/>
              </a:ext>
            </a:extLst>
          </p:cNvPr>
          <p:cNvSpPr>
            <a:spLocks noGrp="1"/>
          </p:cNvSpPr>
          <p:nvPr>
            <p:ph type="dt" sz="half" idx="10"/>
          </p:nvPr>
        </p:nvSpPr>
        <p:spPr>
          <a:xfrm>
            <a:off x="838200" y="6356350"/>
            <a:ext cx="2743200" cy="365125"/>
          </a:xfrm>
          <a:prstGeom prst="rect">
            <a:avLst/>
          </a:prstGeom>
        </p:spPr>
        <p:txBody>
          <a:bodyPr/>
          <a:lstStyle/>
          <a:p>
            <a:fld id="{D575060B-7765-4C11-AD8A-4C53977C7621}" type="datetime1">
              <a:rPr lang="en-US" smtClean="0"/>
              <a:t>10/7/2019</a:t>
            </a:fld>
            <a:endParaRPr lang="en-US" dirty="0"/>
          </a:p>
        </p:txBody>
      </p:sp>
      <p:sp>
        <p:nvSpPr>
          <p:cNvPr id="5" name="Footer Placeholder 4">
            <a:extLst>
              <a:ext uri="{FF2B5EF4-FFF2-40B4-BE49-F238E27FC236}">
                <a16:creationId xmlns:a16="http://schemas.microsoft.com/office/drawing/2014/main" xmlns="" id="{9B2C4B0C-4D17-1748-915E-F82538435B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5ABE6B4F-D819-DA4F-BD52-E5969E0ECBB8}"/>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extLst>
      <p:ext uri="{BB962C8B-B14F-4D97-AF65-F5344CB8AC3E}">
        <p14:creationId xmlns:p14="http://schemas.microsoft.com/office/powerpoint/2010/main" val="402530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9875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A14BBEC-CE89-44E9-B3DD-0C5DCAFF8271}" type="datetime1">
              <a:rPr lang="en-US" smtClean="0"/>
              <a:t>10/7/2019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1421140" y="6492875"/>
            <a:ext cx="588334" cy="365125"/>
          </a:xfrm>
          <a:prstGeom prst="rect">
            <a:avLst/>
          </a:prstGeom>
        </p:spPr>
        <p:txBody>
          <a:bodyPr/>
          <a:lstStyle/>
          <a:p>
            <a:fld id="{D06BF635-A1AE-4FC4-9CA3-748E904320E9}" type="slidenum">
              <a:rPr lang="en-GB" smtClean="0"/>
              <a:t>‹#›</a:t>
            </a:fld>
            <a:endParaRPr lang="en-GB"/>
          </a:p>
        </p:txBody>
      </p:sp>
    </p:spTree>
    <p:custDataLst>
      <p:tags r:id="rId1"/>
    </p:custDataLst>
    <p:extLst>
      <p:ext uri="{BB962C8B-B14F-4D97-AF65-F5344CB8AC3E}">
        <p14:creationId xmlns:p14="http://schemas.microsoft.com/office/powerpoint/2010/main" val="1452920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9475B3-817E-4E38-B84D-2539BFE47341}" type="datetime1">
              <a:rPr lang="en-US" smtClean="0"/>
              <a:t>10/7/2019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custDataLst>
      <p:tags r:id="rId1"/>
    </p:custDataLst>
    <p:extLst>
      <p:ext uri="{BB962C8B-B14F-4D97-AF65-F5344CB8AC3E}">
        <p14:creationId xmlns:p14="http://schemas.microsoft.com/office/powerpoint/2010/main" val="977190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848F40A-66FE-409B-8DE6-EE0A0DC9E9C9}" type="datetime1">
              <a:rPr lang="en-US" smtClean="0"/>
              <a:t>10/7/2019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custDataLst>
      <p:tags r:id="rId1"/>
    </p:custDataLst>
    <p:extLst>
      <p:ext uri="{BB962C8B-B14F-4D97-AF65-F5344CB8AC3E}">
        <p14:creationId xmlns:p14="http://schemas.microsoft.com/office/powerpoint/2010/main" val="107224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DB31622-2686-4097-ACA6-6814FBECC315}" type="datetime1">
              <a:rPr lang="en-US" smtClean="0"/>
              <a:t>10/7/2019</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extLst>
      <p:ext uri="{BB962C8B-B14F-4D97-AF65-F5344CB8AC3E}">
        <p14:creationId xmlns:p14="http://schemas.microsoft.com/office/powerpoint/2010/main" val="14105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68DA09-F49B-48CF-9E9A-66CD8ECE89FB}" type="datetime1">
              <a:rPr lang="en-US" smtClean="0"/>
              <a:t>10/7/2019</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custDataLst>
      <p:tags r:id="rId1"/>
    </p:custDataLst>
    <p:extLst>
      <p:ext uri="{BB962C8B-B14F-4D97-AF65-F5344CB8AC3E}">
        <p14:creationId xmlns:p14="http://schemas.microsoft.com/office/powerpoint/2010/main" val="2937414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7DAA7C-8301-466F-96BF-1C9DFBD12198}" type="datetime1">
              <a:rPr lang="en-US" smtClean="0"/>
              <a:t>10/7/2019</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9455888" y="6538912"/>
            <a:ext cx="2743200" cy="365125"/>
          </a:xfrm>
          <a:prstGeom prst="rect">
            <a:avLst/>
          </a:prstGeom>
        </p:spPr>
        <p:txBody>
          <a:bodyPr/>
          <a:lstStyle>
            <a:lvl1pPr algn="r">
              <a:defRPr/>
            </a:lvl1pPr>
          </a:lstStyle>
          <a:p>
            <a:fld id="{D06BF635-A1AE-4FC4-9CA3-748E904320E9}" type="slidenum">
              <a:rPr lang="en-GB" smtClean="0"/>
              <a:pPr/>
              <a:t>‹#›</a:t>
            </a:fld>
            <a:endParaRPr lang="en-GB" dirty="0"/>
          </a:p>
        </p:txBody>
      </p:sp>
    </p:spTree>
    <p:custDataLst>
      <p:tags r:id="rId1"/>
    </p:custDataLst>
    <p:extLst>
      <p:ext uri="{BB962C8B-B14F-4D97-AF65-F5344CB8AC3E}">
        <p14:creationId xmlns:p14="http://schemas.microsoft.com/office/powerpoint/2010/main" val="256690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943800-C21C-405A-96B3-74F16B636C1C}" type="datetime1">
              <a:rPr lang="en-US" smtClean="0"/>
              <a:t>10/7/2019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extLst>
      <p:ext uri="{BB962C8B-B14F-4D97-AF65-F5344CB8AC3E}">
        <p14:creationId xmlns:p14="http://schemas.microsoft.com/office/powerpoint/2010/main" val="409241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21A8-30B9-1D4D-A8D5-2C2DA54FBC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439690-3491-254C-AE70-02557304B37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C4C8AA-EBAF-8A44-A359-0324F8D53D2C}"/>
              </a:ext>
            </a:extLst>
          </p:cNvPr>
          <p:cNvSpPr>
            <a:spLocks noGrp="1"/>
          </p:cNvSpPr>
          <p:nvPr>
            <p:ph type="dt" sz="half" idx="10"/>
          </p:nvPr>
        </p:nvSpPr>
        <p:spPr>
          <a:xfrm>
            <a:off x="838200" y="6356350"/>
            <a:ext cx="2743200" cy="365125"/>
          </a:xfrm>
          <a:prstGeom prst="rect">
            <a:avLst/>
          </a:prstGeom>
        </p:spPr>
        <p:txBody>
          <a:bodyPr/>
          <a:lstStyle/>
          <a:p>
            <a:fld id="{E7E38A90-98D0-480B-8940-A46AD858FABF}" type="datetime1">
              <a:rPr lang="en-US" smtClean="0"/>
              <a:t>10/7/2019</a:t>
            </a:fld>
            <a:endParaRPr lang="en-US" dirty="0"/>
          </a:p>
        </p:txBody>
      </p:sp>
      <p:sp>
        <p:nvSpPr>
          <p:cNvPr id="5" name="Footer Placeholder 4">
            <a:extLst>
              <a:ext uri="{FF2B5EF4-FFF2-40B4-BE49-F238E27FC236}">
                <a16:creationId xmlns:a16="http://schemas.microsoft.com/office/drawing/2014/main" xmlns="" id="{FC8A0ADB-E1B1-1047-9741-C6557DC67D3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42DD278-0BE7-7A4F-9A64-CF4DC17AE4B3}"/>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extLst>
      <p:ext uri="{BB962C8B-B14F-4D97-AF65-F5344CB8AC3E}">
        <p14:creationId xmlns:p14="http://schemas.microsoft.com/office/powerpoint/2010/main" val="1873055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C4AB2E-0E81-4735-9418-0AFD2C2B0BCD}" type="datetime1">
              <a:rPr lang="en-US" smtClean="0"/>
              <a:t>10/7/2019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extLst>
      <p:ext uri="{BB962C8B-B14F-4D97-AF65-F5344CB8AC3E}">
        <p14:creationId xmlns:p14="http://schemas.microsoft.com/office/powerpoint/2010/main" val="122201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4E15FD-AD17-4FEF-A5CB-EFEB1F6393F6}" type="datetime1">
              <a:rPr lang="en-US" smtClean="0"/>
              <a:t>10/7/2019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extLst>
      <p:ext uri="{BB962C8B-B14F-4D97-AF65-F5344CB8AC3E}">
        <p14:creationId xmlns:p14="http://schemas.microsoft.com/office/powerpoint/2010/main" val="266435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102088F-F773-4A5C-A95B-1E3F2B2854D1}" type="datetime1">
              <a:rPr lang="en-US" smtClean="0"/>
              <a:t>10/7/2019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6BF635-A1AE-4FC4-9CA3-748E904320E9}" type="slidenum">
              <a:rPr lang="en-GB" smtClean="0"/>
              <a:t>‹#›</a:t>
            </a:fld>
            <a:endParaRPr lang="en-GB"/>
          </a:p>
        </p:txBody>
      </p:sp>
    </p:spTree>
    <p:extLst>
      <p:ext uri="{BB962C8B-B14F-4D97-AF65-F5344CB8AC3E}">
        <p14:creationId xmlns:p14="http://schemas.microsoft.com/office/powerpoint/2010/main" val="880297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9830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E53F1-0B1A-8D46-9097-18C1C3BBDB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702C93-9968-F347-AEC3-B30D937E04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87EDBB-A11F-9D49-B41A-14EAA41575DA}"/>
              </a:ext>
            </a:extLst>
          </p:cNvPr>
          <p:cNvSpPr>
            <a:spLocks noGrp="1"/>
          </p:cNvSpPr>
          <p:nvPr>
            <p:ph type="dt" sz="half" idx="10"/>
          </p:nvPr>
        </p:nvSpPr>
        <p:spPr>
          <a:xfrm>
            <a:off x="838200" y="6356350"/>
            <a:ext cx="2743200" cy="365125"/>
          </a:xfrm>
          <a:prstGeom prst="rect">
            <a:avLst/>
          </a:prstGeom>
        </p:spPr>
        <p:txBody>
          <a:bodyPr/>
          <a:lstStyle/>
          <a:p>
            <a:fld id="{755493C2-0AE7-4B8C-9AAE-EBBD400104E4}" type="datetime1">
              <a:rPr lang="en-US" smtClean="0"/>
              <a:t>10/7/2019</a:t>
            </a:fld>
            <a:endParaRPr lang="en-US" dirty="0"/>
          </a:p>
        </p:txBody>
      </p:sp>
      <p:sp>
        <p:nvSpPr>
          <p:cNvPr id="5" name="Footer Placeholder 4">
            <a:extLst>
              <a:ext uri="{FF2B5EF4-FFF2-40B4-BE49-F238E27FC236}">
                <a16:creationId xmlns:a16="http://schemas.microsoft.com/office/drawing/2014/main" xmlns="" id="{C3ED44DF-6136-3149-B36A-9450BE4976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E18027AE-615D-8046-874A-3BD41185FECC}"/>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custDataLst>
      <p:tags r:id="rId1"/>
    </p:custDataLst>
    <p:extLst>
      <p:ext uri="{BB962C8B-B14F-4D97-AF65-F5344CB8AC3E}">
        <p14:creationId xmlns:p14="http://schemas.microsoft.com/office/powerpoint/2010/main" val="287129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6341E-1CA5-D24E-9201-6C76BF3F30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EFDCF5-91AD-0343-9DC6-49A168202B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332B05-C018-5649-935D-D55B3CC564F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10EB20-B579-9947-88E9-DF8B3E115951}"/>
              </a:ext>
            </a:extLst>
          </p:cNvPr>
          <p:cNvSpPr>
            <a:spLocks noGrp="1"/>
          </p:cNvSpPr>
          <p:nvPr>
            <p:ph type="dt" sz="half" idx="10"/>
          </p:nvPr>
        </p:nvSpPr>
        <p:spPr>
          <a:xfrm>
            <a:off x="838200" y="6356350"/>
            <a:ext cx="2743200" cy="365125"/>
          </a:xfrm>
          <a:prstGeom prst="rect">
            <a:avLst/>
          </a:prstGeom>
        </p:spPr>
        <p:txBody>
          <a:bodyPr/>
          <a:lstStyle/>
          <a:p>
            <a:fld id="{BE6BDC84-BE69-442E-BD91-AA8F2C099508}" type="datetime1">
              <a:rPr lang="en-US" smtClean="0"/>
              <a:t>10/7/2019</a:t>
            </a:fld>
            <a:endParaRPr lang="en-US" dirty="0"/>
          </a:p>
        </p:txBody>
      </p:sp>
      <p:sp>
        <p:nvSpPr>
          <p:cNvPr id="6" name="Footer Placeholder 5">
            <a:extLst>
              <a:ext uri="{FF2B5EF4-FFF2-40B4-BE49-F238E27FC236}">
                <a16:creationId xmlns:a16="http://schemas.microsoft.com/office/drawing/2014/main" xmlns="" id="{0E58C0F3-D8CF-2E42-AB83-69887F2222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B3B91531-9ED5-C848-921E-689C1B8860BF}"/>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extLst>
      <p:ext uri="{BB962C8B-B14F-4D97-AF65-F5344CB8AC3E}">
        <p14:creationId xmlns:p14="http://schemas.microsoft.com/office/powerpoint/2010/main" val="220068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4D98A-EC01-9F44-9D75-2A1755DA0A2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2B58FF3-9190-8343-8142-EAF99A0992E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15F0B91-447F-5C46-8363-80D357D651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9059681-5388-704A-BE6F-BA2F04533D9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6E43D2A-6739-3A48-B806-B6396EDD870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691B439-383A-5542-82CC-23C2021A2945}"/>
              </a:ext>
            </a:extLst>
          </p:cNvPr>
          <p:cNvSpPr>
            <a:spLocks noGrp="1"/>
          </p:cNvSpPr>
          <p:nvPr>
            <p:ph type="dt" sz="half" idx="10"/>
          </p:nvPr>
        </p:nvSpPr>
        <p:spPr>
          <a:xfrm>
            <a:off x="838200" y="6356350"/>
            <a:ext cx="2743200" cy="365125"/>
          </a:xfrm>
          <a:prstGeom prst="rect">
            <a:avLst/>
          </a:prstGeom>
        </p:spPr>
        <p:txBody>
          <a:bodyPr/>
          <a:lstStyle/>
          <a:p>
            <a:fld id="{C4896C8B-401A-4B74-89CC-264E3B059239}" type="datetime1">
              <a:rPr lang="en-US" smtClean="0"/>
              <a:t>10/7/2019</a:t>
            </a:fld>
            <a:endParaRPr lang="en-US" dirty="0"/>
          </a:p>
        </p:txBody>
      </p:sp>
      <p:sp>
        <p:nvSpPr>
          <p:cNvPr id="8" name="Footer Placeholder 7">
            <a:extLst>
              <a:ext uri="{FF2B5EF4-FFF2-40B4-BE49-F238E27FC236}">
                <a16:creationId xmlns:a16="http://schemas.microsoft.com/office/drawing/2014/main" xmlns="" id="{CD5FD762-0EE7-CF4A-A89E-A1519DA811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D6F5E8AF-7319-964C-932D-6CC71808F7C6}"/>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extLst>
      <p:ext uri="{BB962C8B-B14F-4D97-AF65-F5344CB8AC3E}">
        <p14:creationId xmlns:p14="http://schemas.microsoft.com/office/powerpoint/2010/main" val="187559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F11DF-6BE3-524A-98C8-1DF92008D0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0A4ED696-0972-5A48-A251-C6648D16D23D}"/>
              </a:ext>
            </a:extLst>
          </p:cNvPr>
          <p:cNvSpPr>
            <a:spLocks noGrp="1"/>
          </p:cNvSpPr>
          <p:nvPr>
            <p:ph type="dt" sz="half" idx="10"/>
          </p:nvPr>
        </p:nvSpPr>
        <p:spPr>
          <a:xfrm>
            <a:off x="838200" y="6356350"/>
            <a:ext cx="2743200" cy="365125"/>
          </a:xfrm>
          <a:prstGeom prst="rect">
            <a:avLst/>
          </a:prstGeom>
        </p:spPr>
        <p:txBody>
          <a:bodyPr/>
          <a:lstStyle/>
          <a:p>
            <a:fld id="{EE4B46C0-2609-4E5C-A19C-F756379552A9}" type="datetime1">
              <a:rPr lang="en-US" smtClean="0"/>
              <a:t>10/7/2019</a:t>
            </a:fld>
            <a:endParaRPr lang="en-US" dirty="0"/>
          </a:p>
        </p:txBody>
      </p:sp>
      <p:sp>
        <p:nvSpPr>
          <p:cNvPr id="4" name="Footer Placeholder 3">
            <a:extLst>
              <a:ext uri="{FF2B5EF4-FFF2-40B4-BE49-F238E27FC236}">
                <a16:creationId xmlns:a16="http://schemas.microsoft.com/office/drawing/2014/main" xmlns="" id="{EE3C75AF-9539-2848-BF16-3C7C2BE0CD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220D3871-745B-8B4C-A3FE-83CA77D0B46C}"/>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extLst>
      <p:ext uri="{BB962C8B-B14F-4D97-AF65-F5344CB8AC3E}">
        <p14:creationId xmlns:p14="http://schemas.microsoft.com/office/powerpoint/2010/main" val="187039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7DC23F-91E7-024B-B38D-84B92AD4F995}"/>
              </a:ext>
            </a:extLst>
          </p:cNvPr>
          <p:cNvSpPr>
            <a:spLocks noGrp="1"/>
          </p:cNvSpPr>
          <p:nvPr>
            <p:ph type="dt" sz="half" idx="10"/>
          </p:nvPr>
        </p:nvSpPr>
        <p:spPr>
          <a:xfrm>
            <a:off x="838200" y="6356350"/>
            <a:ext cx="2743200" cy="365125"/>
          </a:xfrm>
          <a:prstGeom prst="rect">
            <a:avLst/>
          </a:prstGeom>
        </p:spPr>
        <p:txBody>
          <a:bodyPr/>
          <a:lstStyle/>
          <a:p>
            <a:fld id="{E6CE0D7A-FCAC-4ED6-AF88-725E8CC86CCF}" type="datetime1">
              <a:rPr lang="en-US" smtClean="0"/>
              <a:t>10/7/2019</a:t>
            </a:fld>
            <a:endParaRPr lang="en-US" dirty="0"/>
          </a:p>
        </p:txBody>
      </p:sp>
      <p:sp>
        <p:nvSpPr>
          <p:cNvPr id="3" name="Footer Placeholder 2">
            <a:extLst>
              <a:ext uri="{FF2B5EF4-FFF2-40B4-BE49-F238E27FC236}">
                <a16:creationId xmlns:a16="http://schemas.microsoft.com/office/drawing/2014/main" xmlns="" id="{C52212F6-C956-894A-BE0E-DCE54172E7E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0722E0AC-A3B6-D242-9DC4-B54E90867E5A}"/>
              </a:ext>
            </a:extLst>
          </p:cNvPr>
          <p:cNvSpPr>
            <a:spLocks noGrp="1"/>
          </p:cNvSpPr>
          <p:nvPr>
            <p:ph type="sldNum" sz="quarter" idx="12"/>
          </p:nvPr>
        </p:nvSpPr>
        <p:spPr>
          <a:xfrm>
            <a:off x="11945679" y="6510522"/>
            <a:ext cx="315432" cy="365125"/>
          </a:xfrm>
          <a:prstGeom prst="rect">
            <a:avLst/>
          </a:prstGeom>
        </p:spPr>
        <p:txBody>
          <a:bodyPr/>
          <a:lstStyle/>
          <a:p>
            <a:fld id="{95C45B70-ECAA-1643-8FAF-4450CF55C70B}" type="slidenum">
              <a:rPr lang="en-US" smtClean="0"/>
              <a:t>‹#›</a:t>
            </a:fld>
            <a:endParaRPr lang="en-US" dirty="0"/>
          </a:p>
        </p:txBody>
      </p:sp>
    </p:spTree>
    <p:custDataLst>
      <p:tags r:id="rId1"/>
    </p:custDataLst>
    <p:extLst>
      <p:ext uri="{BB962C8B-B14F-4D97-AF65-F5344CB8AC3E}">
        <p14:creationId xmlns:p14="http://schemas.microsoft.com/office/powerpoint/2010/main" val="37890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5CDF3-A08B-C243-9883-9FDAFA3AAA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3673A73-532D-8B40-9947-2A4ACA65BD2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70A67E-D357-AC48-9E2F-24772A0C17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C271379-76B6-174B-9622-6822BFE3ECFA}"/>
              </a:ext>
            </a:extLst>
          </p:cNvPr>
          <p:cNvSpPr>
            <a:spLocks noGrp="1"/>
          </p:cNvSpPr>
          <p:nvPr>
            <p:ph type="dt" sz="half" idx="10"/>
          </p:nvPr>
        </p:nvSpPr>
        <p:spPr>
          <a:xfrm>
            <a:off x="838200" y="6356350"/>
            <a:ext cx="2743200" cy="365125"/>
          </a:xfrm>
          <a:prstGeom prst="rect">
            <a:avLst/>
          </a:prstGeom>
        </p:spPr>
        <p:txBody>
          <a:bodyPr/>
          <a:lstStyle/>
          <a:p>
            <a:fld id="{27896932-9EC8-4A36-93B4-110727326148}" type="datetime1">
              <a:rPr lang="en-US" smtClean="0"/>
              <a:t>10/7/2019</a:t>
            </a:fld>
            <a:endParaRPr lang="en-US" dirty="0"/>
          </a:p>
        </p:txBody>
      </p:sp>
      <p:sp>
        <p:nvSpPr>
          <p:cNvPr id="6" name="Footer Placeholder 5">
            <a:extLst>
              <a:ext uri="{FF2B5EF4-FFF2-40B4-BE49-F238E27FC236}">
                <a16:creationId xmlns:a16="http://schemas.microsoft.com/office/drawing/2014/main" xmlns="" id="{C5DCA363-AE1F-644D-B430-D16A60312E3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151167B7-F455-AB41-974B-CAFF525C3140}"/>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custDataLst>
      <p:tags r:id="rId1"/>
    </p:custDataLst>
    <p:extLst>
      <p:ext uri="{BB962C8B-B14F-4D97-AF65-F5344CB8AC3E}">
        <p14:creationId xmlns:p14="http://schemas.microsoft.com/office/powerpoint/2010/main" val="279474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D24D5-9009-AA45-A343-693D3C23F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6C33DA0-270B-7F49-8AFB-785C46104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5B010847-C373-914E-A455-6DB2F62BA5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868899-588B-854B-BA77-0A4D03007151}"/>
              </a:ext>
            </a:extLst>
          </p:cNvPr>
          <p:cNvSpPr>
            <a:spLocks noGrp="1"/>
          </p:cNvSpPr>
          <p:nvPr>
            <p:ph type="dt" sz="half" idx="10"/>
          </p:nvPr>
        </p:nvSpPr>
        <p:spPr>
          <a:xfrm>
            <a:off x="838200" y="6356350"/>
            <a:ext cx="2743200" cy="365125"/>
          </a:xfrm>
          <a:prstGeom prst="rect">
            <a:avLst/>
          </a:prstGeom>
        </p:spPr>
        <p:txBody>
          <a:bodyPr/>
          <a:lstStyle/>
          <a:p>
            <a:fld id="{549A98D7-A603-44BD-8E03-8F9771B0C369}" type="datetime1">
              <a:rPr lang="en-US" smtClean="0"/>
              <a:t>10/7/2019</a:t>
            </a:fld>
            <a:endParaRPr lang="en-US" dirty="0"/>
          </a:p>
        </p:txBody>
      </p:sp>
      <p:sp>
        <p:nvSpPr>
          <p:cNvPr id="6" name="Footer Placeholder 5">
            <a:extLst>
              <a:ext uri="{FF2B5EF4-FFF2-40B4-BE49-F238E27FC236}">
                <a16:creationId xmlns:a16="http://schemas.microsoft.com/office/drawing/2014/main" xmlns="" id="{951D2650-164B-624C-90EA-3CE82709D4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6B303986-F229-AF44-8454-7ED7A5A3A34D}"/>
              </a:ext>
            </a:extLst>
          </p:cNvPr>
          <p:cNvSpPr>
            <a:spLocks noGrp="1"/>
          </p:cNvSpPr>
          <p:nvPr>
            <p:ph type="sldNum" sz="quarter" idx="12"/>
          </p:nvPr>
        </p:nvSpPr>
        <p:spPr>
          <a:xfrm>
            <a:off x="8610600" y="6356350"/>
            <a:ext cx="2743200" cy="365125"/>
          </a:xfrm>
          <a:prstGeom prst="rect">
            <a:avLst/>
          </a:prstGeom>
        </p:spPr>
        <p:txBody>
          <a:bodyPr/>
          <a:lstStyle/>
          <a:p>
            <a:fld id="{95C45B70-ECAA-1643-8FAF-4450CF55C70B}" type="slidenum">
              <a:rPr lang="en-US" smtClean="0"/>
              <a:t>‹#›</a:t>
            </a:fld>
            <a:endParaRPr lang="en-US" dirty="0"/>
          </a:p>
        </p:txBody>
      </p:sp>
    </p:spTree>
    <p:custDataLst>
      <p:tags r:id="rId1"/>
    </p:custDataLst>
    <p:extLst>
      <p:ext uri="{BB962C8B-B14F-4D97-AF65-F5344CB8AC3E}">
        <p14:creationId xmlns:p14="http://schemas.microsoft.com/office/powerpoint/2010/main" val="12131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CFB2E8-69FB-4CDF-9277-FDE9394C2154}" type="slidenum">
              <a:rPr lang="en-GB" smtClean="0"/>
              <a:pPr/>
              <a:t>‹#›</a:t>
            </a:fld>
            <a:endParaRPr lang="en-GB" dirty="0"/>
          </a:p>
        </p:txBody>
      </p:sp>
    </p:spTree>
    <p:custDataLst>
      <p:tags r:id="rId13"/>
    </p:custDataLst>
    <p:extLst>
      <p:ext uri="{BB962C8B-B14F-4D97-AF65-F5344CB8AC3E}">
        <p14:creationId xmlns:p14="http://schemas.microsoft.com/office/powerpoint/2010/main" val="748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234E701-97E8-314B-9B9A-49875B4E480E}"/>
              </a:ext>
            </a:extLst>
          </p:cNvPr>
          <p:cNvPicPr>
            <a:picLocks noChangeAspect="1"/>
          </p:cNvPicPr>
          <p:nvPr userDrawn="1"/>
        </p:nvPicPr>
        <p:blipFill>
          <a:blip r:embed="rId15"/>
          <a:srcRect/>
          <a:stretch/>
        </p:blipFill>
        <p:spPr>
          <a:xfrm>
            <a:off x="9283602" y="394119"/>
            <a:ext cx="2466609" cy="1133306"/>
          </a:xfrm>
          <a:prstGeom prst="rect">
            <a:avLst/>
          </a:prstGeom>
        </p:spPr>
      </p:pic>
      <p:sp>
        <p:nvSpPr>
          <p:cNvPr id="8" name="Rectangle 7">
            <a:extLst>
              <a:ext uri="{FF2B5EF4-FFF2-40B4-BE49-F238E27FC236}">
                <a16:creationId xmlns:a16="http://schemas.microsoft.com/office/drawing/2014/main" xmlns="" id="{D58BEA25-5244-974A-B7B2-047F049B9DDF}"/>
              </a:ext>
            </a:extLst>
          </p:cNvPr>
          <p:cNvSpPr/>
          <p:nvPr userDrawn="1"/>
        </p:nvSpPr>
        <p:spPr>
          <a:xfrm>
            <a:off x="679622" y="1762017"/>
            <a:ext cx="11070591" cy="45719"/>
          </a:xfrm>
          <a:prstGeom prst="rect">
            <a:avLst/>
          </a:prstGeom>
          <a:solidFill>
            <a:srgbClr val="4BB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BBBC"/>
              </a:solidFill>
            </a:endParaRPr>
          </a:p>
        </p:txBody>
      </p:sp>
      <p:pic>
        <p:nvPicPr>
          <p:cNvPr id="9" name="Picture 8">
            <a:extLst>
              <a:ext uri="{FF2B5EF4-FFF2-40B4-BE49-F238E27FC236}">
                <a16:creationId xmlns:a16="http://schemas.microsoft.com/office/drawing/2014/main" xmlns="" id="{794A4E53-D1E9-FE49-9500-CC6892EE7194}"/>
              </a:ext>
            </a:extLst>
          </p:cNvPr>
          <p:cNvPicPr>
            <a:picLocks noChangeAspect="1"/>
          </p:cNvPicPr>
          <p:nvPr userDrawn="1"/>
        </p:nvPicPr>
        <p:blipFill>
          <a:blip r:embed="rId16"/>
          <a:srcRect/>
          <a:stretch/>
        </p:blipFill>
        <p:spPr>
          <a:xfrm>
            <a:off x="10830560" y="5367564"/>
            <a:ext cx="919652" cy="1099306"/>
          </a:xfrm>
          <a:prstGeom prst="rect">
            <a:avLst/>
          </a:prstGeom>
        </p:spPr>
      </p:pic>
      <p:sp>
        <p:nvSpPr>
          <p:cNvPr id="2" name="Slide Number Placeholder 1"/>
          <p:cNvSpPr>
            <a:spLocks noGrp="1"/>
          </p:cNvSpPr>
          <p:nvPr>
            <p:ph type="sldNum" sz="quarter" idx="4"/>
          </p:nvPr>
        </p:nvSpPr>
        <p:spPr>
          <a:xfrm>
            <a:off x="11589961" y="6491532"/>
            <a:ext cx="6020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1BEAE1-F866-494B-A8B2-431A42575802}" type="slidenum">
              <a:rPr lang="en-GB" smtClean="0"/>
              <a:pPr/>
              <a:t>‹#›</a:t>
            </a:fld>
            <a:endParaRPr lang="en-GB" dirty="0"/>
          </a:p>
        </p:txBody>
      </p:sp>
    </p:spTree>
    <p:custDataLst>
      <p:tags r:id="rId14"/>
    </p:custDataLst>
    <p:extLst>
      <p:ext uri="{BB962C8B-B14F-4D97-AF65-F5344CB8AC3E}">
        <p14:creationId xmlns:p14="http://schemas.microsoft.com/office/powerpoint/2010/main" val="4122404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D1C4FA-6D9C-2945-9A11-093E101B6286}"/>
              </a:ext>
            </a:extLst>
          </p:cNvPr>
          <p:cNvSpPr txBox="1"/>
          <p:nvPr/>
        </p:nvSpPr>
        <p:spPr>
          <a:xfrm>
            <a:off x="884256" y="1927513"/>
            <a:ext cx="10415115" cy="3139321"/>
          </a:xfrm>
          <a:prstGeom prst="rect">
            <a:avLst/>
          </a:prstGeom>
          <a:noFill/>
        </p:spPr>
        <p:txBody>
          <a:bodyPr wrap="square" rtlCol="0">
            <a:spAutoFit/>
          </a:bodyPr>
          <a:lstStyle/>
          <a:p>
            <a:pPr algn="ctr"/>
            <a:r>
              <a:rPr lang="en-US" sz="6600" b="1" dirty="0" smtClean="0">
                <a:solidFill>
                  <a:srgbClr val="023F88"/>
                </a:solidFill>
                <a:latin typeface="Arial" panose="020B0604020202020204" pitchFamily="34" charset="0"/>
                <a:cs typeface="Arial" panose="020B0604020202020204" pitchFamily="34" charset="0"/>
              </a:rPr>
              <a:t>Charities Safety </a:t>
            </a:r>
            <a:r>
              <a:rPr lang="en-US" sz="6600" b="1" dirty="0">
                <a:solidFill>
                  <a:srgbClr val="023F88"/>
                </a:solidFill>
                <a:latin typeface="Arial" panose="020B0604020202020204" pitchFamily="34" charset="0"/>
                <a:cs typeface="Arial" panose="020B0604020202020204" pitchFamily="34" charset="0"/>
              </a:rPr>
              <a:t>Group</a:t>
            </a:r>
            <a:endParaRPr lang="en-US" sz="6600" b="1" dirty="0">
              <a:solidFill>
                <a:srgbClr val="023F88"/>
              </a:solidFill>
              <a:latin typeface="Arial" panose="020B0604020202020204" pitchFamily="34" charset="0"/>
              <a:cs typeface="Arial" panose="020B0604020202020204" pitchFamily="34" charset="0"/>
            </a:endParaRPr>
          </a:p>
          <a:p>
            <a:pPr algn="ctr"/>
            <a:r>
              <a:rPr lang="en-US" sz="6600" b="1" dirty="0">
                <a:solidFill>
                  <a:srgbClr val="023F88"/>
                </a:solidFill>
                <a:latin typeface="Arial" panose="020B0604020202020204" pitchFamily="34" charset="0"/>
                <a:cs typeface="Arial" panose="020B0604020202020204" pitchFamily="34" charset="0"/>
              </a:rPr>
              <a:t>Fire Safety Conference</a:t>
            </a:r>
          </a:p>
          <a:p>
            <a:pPr algn="ctr"/>
            <a:r>
              <a:rPr lang="en-US" sz="6600" b="1" dirty="0">
                <a:solidFill>
                  <a:srgbClr val="023F88"/>
                </a:solidFill>
                <a:latin typeface="Arial" panose="020B0604020202020204" pitchFamily="34" charset="0"/>
                <a:cs typeface="Arial" panose="020B0604020202020204" pitchFamily="34" charset="0"/>
              </a:rPr>
              <a:t>9th October 2019</a:t>
            </a:r>
            <a:endParaRPr lang="en-US" sz="6600" b="1" dirty="0">
              <a:solidFill>
                <a:srgbClr val="023F88"/>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005018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55300" y="5187950"/>
            <a:ext cx="1371600"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 xmlns:a16="http://schemas.microsoft.com/office/drawing/2014/main" id="{DF621FB1-CC83-234A-B0E5-4083D4656779}"/>
              </a:ext>
            </a:extLst>
          </p:cNvPr>
          <p:cNvSpPr txBox="1"/>
          <p:nvPr/>
        </p:nvSpPr>
        <p:spPr>
          <a:xfrm>
            <a:off x="679622" y="2107791"/>
            <a:ext cx="9138262" cy="2308324"/>
          </a:xfrm>
          <a:prstGeom prst="rect">
            <a:avLst/>
          </a:prstGeom>
          <a:noFill/>
        </p:spPr>
        <p:txBody>
          <a:bodyPr wrap="square" rtlCol="0">
            <a:spAutoFit/>
          </a:bodyPr>
          <a:lstStyle/>
          <a:p>
            <a:pPr marL="342900" indent="-285750" fontAlgn="t">
              <a:buClr>
                <a:srgbClr val="023F88"/>
              </a:buClr>
              <a:buSzPct val="110000"/>
              <a:buFont typeface="Arial" panose="020B0604020202020204" pitchFamily="34" charset="0"/>
              <a:buChar char="•"/>
            </a:pPr>
            <a:r>
              <a:rPr lang="en-GB" dirty="0">
                <a:latin typeface="Arial" panose="020B0604020202020204" pitchFamily="34" charset="0"/>
                <a:cs typeface="Arial" panose="020B0604020202020204" pitchFamily="34" charset="0"/>
              </a:rPr>
              <a:t>Traditionally NEBOSH has used, and is known for, closed book, written examinations, and for good reason</a:t>
            </a:r>
            <a:r>
              <a:rPr lang="en-GB" dirty="0" smtClean="0">
                <a:latin typeface="Arial" panose="020B0604020202020204" pitchFamily="34" charset="0"/>
                <a:cs typeface="Arial" panose="020B0604020202020204" pitchFamily="34" charset="0"/>
              </a:rPr>
              <a:t>:</a:t>
            </a:r>
          </a:p>
          <a:p>
            <a:pPr marL="800100" lvl="2" indent="-285750" fontAlgn="t">
              <a:buClr>
                <a:srgbClr val="023F88"/>
              </a:buClr>
              <a:buSzPct val="110000"/>
              <a:buFont typeface="Courier New" panose="02070309020205020404" pitchFamily="49" charset="0"/>
              <a:buChar char="o"/>
            </a:pPr>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earners </a:t>
            </a:r>
            <a:r>
              <a:rPr lang="en-GB" dirty="0">
                <a:latin typeface="Arial" panose="020B0604020202020204" pitchFamily="34" charset="0"/>
                <a:cs typeface="Arial" panose="020B0604020202020204" pitchFamily="34" charset="0"/>
              </a:rPr>
              <a:t>have to demonstrate the extent of their knowledge</a:t>
            </a:r>
          </a:p>
          <a:p>
            <a:pPr marL="800100" lvl="2" indent="-285750" fontAlgn="t">
              <a:buClr>
                <a:srgbClr val="023F88"/>
              </a:buClr>
              <a:buSzPct val="110000"/>
              <a:buFont typeface="Courier New" panose="02070309020205020404" pitchFamily="49" charset="0"/>
              <a:buChar char="o"/>
            </a:pPr>
            <a:r>
              <a:rPr lang="en-GB" dirty="0">
                <a:latin typeface="Arial" panose="020B0604020202020204" pitchFamily="34" charset="0"/>
                <a:cs typeface="Arial" panose="020B0604020202020204" pitchFamily="34" charset="0"/>
              </a:rPr>
              <a:t>written assessment requires two essential tasks – thinking and the articulation of that thinking</a:t>
            </a:r>
          </a:p>
          <a:p>
            <a:pPr marL="342900" lvl="1" indent="-285750" fontAlgn="t">
              <a:buClr>
                <a:srgbClr val="023F88"/>
              </a:buClr>
              <a:buSzPct val="11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lvl="1" indent="-285750" fontAlgn="t">
              <a:buClr>
                <a:srgbClr val="023F88"/>
              </a:buClr>
              <a:buSzPct val="110000"/>
              <a:buFont typeface="Arial" panose="020B0604020202020204" pitchFamily="34" charset="0"/>
              <a:buChar char="•"/>
            </a:pPr>
            <a:r>
              <a:rPr lang="en-GB" dirty="0">
                <a:latin typeface="Arial" panose="020B0604020202020204" pitchFamily="34" charset="0"/>
                <a:cs typeface="Arial" panose="020B0604020202020204" pitchFamily="34" charset="0"/>
              </a:rPr>
              <a:t>However, formal written assessments are not the only solution for all </a:t>
            </a:r>
            <a:r>
              <a:rPr lang="en-GB" dirty="0" smtClean="0">
                <a:latin typeface="Arial" panose="020B0604020202020204" pitchFamily="34" charset="0"/>
                <a:cs typeface="Arial" panose="020B0604020202020204" pitchFamily="34" charset="0"/>
              </a:rPr>
              <a:t>qualifications/assessment </a:t>
            </a:r>
            <a:r>
              <a:rPr lang="en-GB" dirty="0">
                <a:latin typeface="Arial" panose="020B0604020202020204" pitchFamily="34" charset="0"/>
                <a:cs typeface="Arial" panose="020B0604020202020204" pitchFamily="34" charset="0"/>
              </a:rPr>
              <a:t>of a learners knowledge and </a:t>
            </a:r>
            <a:r>
              <a:rPr lang="en-GB" dirty="0" smtClean="0">
                <a:latin typeface="Arial" panose="020B0604020202020204" pitchFamily="34" charset="0"/>
                <a:cs typeface="Arial" panose="020B0604020202020204" pitchFamily="34" charset="0"/>
              </a:rPr>
              <a:t>application</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0E9A64E2-F871-C44E-B900-F4FE7958BC80}"/>
              </a:ext>
            </a:extLst>
          </p:cNvPr>
          <p:cNvSpPr txBox="1"/>
          <p:nvPr/>
        </p:nvSpPr>
        <p:spPr>
          <a:xfrm>
            <a:off x="565078" y="544526"/>
            <a:ext cx="8671335" cy="707886"/>
          </a:xfrm>
          <a:prstGeom prst="rect">
            <a:avLst/>
          </a:prstGeom>
          <a:noFill/>
        </p:spPr>
        <p:txBody>
          <a:bodyPr wrap="square" rtlCol="0">
            <a:spAutoFit/>
          </a:bodyPr>
          <a:lstStyle/>
          <a:p>
            <a:r>
              <a:rPr lang="en-US" sz="4000" b="1" dirty="0" smtClean="0">
                <a:solidFill>
                  <a:srgbClr val="023F88"/>
                </a:solidFill>
                <a:latin typeface="Arial" panose="020B0604020202020204" pitchFamily="34" charset="0"/>
                <a:cs typeface="Arial" panose="020B0604020202020204" pitchFamily="34" charset="0"/>
              </a:rPr>
              <a:t>Innovations in Assessment</a:t>
            </a:r>
            <a:endParaRPr lang="en-US" sz="4000" b="1" dirty="0">
              <a:solidFill>
                <a:srgbClr val="023F88"/>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67" y="4811334"/>
            <a:ext cx="1372106" cy="9078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759" y="4720394"/>
            <a:ext cx="821756" cy="10753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1110" y="4754029"/>
            <a:ext cx="1078612" cy="100811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9552" y="4691026"/>
            <a:ext cx="1088030" cy="114847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6619" y="4667804"/>
            <a:ext cx="838200" cy="118056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3858" y="4583674"/>
            <a:ext cx="1182883" cy="1178469"/>
          </a:xfrm>
          <a:prstGeom prst="rect">
            <a:avLst/>
          </a:prstGeom>
        </p:spPr>
      </p:pic>
      <p:sp>
        <p:nvSpPr>
          <p:cNvPr id="15" name="TextBox 14"/>
          <p:cNvSpPr txBox="1"/>
          <p:nvPr/>
        </p:nvSpPr>
        <p:spPr>
          <a:xfrm>
            <a:off x="565078" y="5899625"/>
            <a:ext cx="1804057" cy="584775"/>
          </a:xfrm>
          <a:prstGeom prst="rect">
            <a:avLst/>
          </a:prstGeom>
          <a:noFill/>
        </p:spPr>
        <p:txBody>
          <a:bodyPr wrap="square" rtlCol="0">
            <a:spAutoFit/>
          </a:bodyPr>
          <a:lstStyle/>
          <a:p>
            <a:pPr algn="ctr"/>
            <a:r>
              <a:rPr lang="en-GB" sz="1600" dirty="0" smtClean="0">
                <a:solidFill>
                  <a:srgbClr val="1F497D"/>
                </a:solidFill>
                <a:latin typeface="Arial Rounded MT Bold" panose="020F0704030504030204" pitchFamily="34" charset="0"/>
              </a:rPr>
              <a:t>Video Assessments</a:t>
            </a:r>
            <a:endParaRPr lang="en-GB" sz="1600" dirty="0">
              <a:solidFill>
                <a:srgbClr val="1F497D"/>
              </a:solidFill>
              <a:latin typeface="Arial Rounded MT Bold" panose="020F0704030504030204" pitchFamily="34" charset="0"/>
            </a:endParaRPr>
          </a:p>
        </p:txBody>
      </p:sp>
      <p:sp>
        <p:nvSpPr>
          <p:cNvPr id="16" name="TextBox 15"/>
          <p:cNvSpPr txBox="1"/>
          <p:nvPr/>
        </p:nvSpPr>
        <p:spPr>
          <a:xfrm>
            <a:off x="2726664" y="5899625"/>
            <a:ext cx="1614837" cy="584775"/>
          </a:xfrm>
          <a:prstGeom prst="rect">
            <a:avLst/>
          </a:prstGeom>
          <a:noFill/>
        </p:spPr>
        <p:txBody>
          <a:bodyPr wrap="square" rtlCol="0">
            <a:spAutoFit/>
          </a:bodyPr>
          <a:lstStyle/>
          <a:p>
            <a:pPr algn="ctr"/>
            <a:r>
              <a:rPr lang="en-GB" sz="1600" dirty="0" smtClean="0">
                <a:solidFill>
                  <a:srgbClr val="1F497D"/>
                </a:solidFill>
                <a:latin typeface="Arial Rounded MT Bold" panose="020F0704030504030204" pitchFamily="34" charset="0"/>
              </a:rPr>
              <a:t>Multi-Choice Questions</a:t>
            </a:r>
            <a:endParaRPr lang="en-GB" sz="1600" dirty="0">
              <a:solidFill>
                <a:srgbClr val="1F497D"/>
              </a:solidFill>
              <a:latin typeface="Arial Rounded MT Bold" panose="020F0704030504030204" pitchFamily="34" charset="0"/>
            </a:endParaRPr>
          </a:p>
        </p:txBody>
      </p:sp>
      <p:sp>
        <p:nvSpPr>
          <p:cNvPr id="17" name="TextBox 16"/>
          <p:cNvSpPr txBox="1"/>
          <p:nvPr/>
        </p:nvSpPr>
        <p:spPr>
          <a:xfrm>
            <a:off x="4165180" y="5899625"/>
            <a:ext cx="2286000" cy="584775"/>
          </a:xfrm>
          <a:prstGeom prst="rect">
            <a:avLst/>
          </a:prstGeom>
          <a:noFill/>
        </p:spPr>
        <p:txBody>
          <a:bodyPr wrap="square" rtlCol="0">
            <a:spAutoFit/>
          </a:bodyPr>
          <a:lstStyle/>
          <a:p>
            <a:pPr algn="ctr"/>
            <a:r>
              <a:rPr lang="en-GB" sz="1600" dirty="0" smtClean="0">
                <a:solidFill>
                  <a:srgbClr val="1F497D"/>
                </a:solidFill>
                <a:latin typeface="Arial Rounded MT Bold" panose="020F0704030504030204" pitchFamily="34" charset="0"/>
              </a:rPr>
              <a:t>Reflective Statements</a:t>
            </a:r>
            <a:endParaRPr lang="en-GB" sz="1600" dirty="0">
              <a:solidFill>
                <a:srgbClr val="1F497D"/>
              </a:solidFill>
              <a:latin typeface="Arial Rounded MT Bold" panose="020F0704030504030204" pitchFamily="34" charset="0"/>
            </a:endParaRPr>
          </a:p>
        </p:txBody>
      </p:sp>
      <p:sp>
        <p:nvSpPr>
          <p:cNvPr id="18" name="TextBox 17"/>
          <p:cNvSpPr txBox="1"/>
          <p:nvPr/>
        </p:nvSpPr>
        <p:spPr>
          <a:xfrm>
            <a:off x="6140214" y="5942872"/>
            <a:ext cx="1883100" cy="584775"/>
          </a:xfrm>
          <a:prstGeom prst="rect">
            <a:avLst/>
          </a:prstGeom>
          <a:noFill/>
        </p:spPr>
        <p:txBody>
          <a:bodyPr wrap="square" rtlCol="0">
            <a:spAutoFit/>
          </a:bodyPr>
          <a:lstStyle/>
          <a:p>
            <a:pPr algn="ctr"/>
            <a:r>
              <a:rPr lang="en-GB" sz="1600" dirty="0" smtClean="0">
                <a:solidFill>
                  <a:srgbClr val="1F497D"/>
                </a:solidFill>
                <a:latin typeface="Arial Rounded MT Bold" panose="020F0704030504030204" pitchFamily="34" charset="0"/>
              </a:rPr>
              <a:t>Formal Written Exams</a:t>
            </a:r>
            <a:endParaRPr lang="en-GB" sz="1600" dirty="0">
              <a:solidFill>
                <a:srgbClr val="1F497D"/>
              </a:solidFill>
              <a:latin typeface="Arial Rounded MT Bold" panose="020F0704030504030204" pitchFamily="34" charset="0"/>
            </a:endParaRPr>
          </a:p>
        </p:txBody>
      </p:sp>
      <p:sp>
        <p:nvSpPr>
          <p:cNvPr id="19" name="TextBox 18"/>
          <p:cNvSpPr txBox="1"/>
          <p:nvPr/>
        </p:nvSpPr>
        <p:spPr>
          <a:xfrm>
            <a:off x="7682719" y="5951738"/>
            <a:ext cx="2286000" cy="338554"/>
          </a:xfrm>
          <a:prstGeom prst="rect">
            <a:avLst/>
          </a:prstGeom>
          <a:noFill/>
        </p:spPr>
        <p:txBody>
          <a:bodyPr wrap="square" rtlCol="0">
            <a:spAutoFit/>
          </a:bodyPr>
          <a:lstStyle/>
          <a:p>
            <a:pPr algn="ctr"/>
            <a:r>
              <a:rPr lang="en-GB" sz="1600" dirty="0" smtClean="0">
                <a:solidFill>
                  <a:srgbClr val="1F497D"/>
                </a:solidFill>
                <a:latin typeface="Arial Rounded MT Bold" panose="020F0704030504030204" pitchFamily="34" charset="0"/>
              </a:rPr>
              <a:t>Assignments</a:t>
            </a:r>
            <a:endParaRPr lang="en-GB" sz="1600" dirty="0">
              <a:solidFill>
                <a:srgbClr val="1F497D"/>
              </a:solidFill>
              <a:latin typeface="Arial Rounded MT Bold" panose="020F0704030504030204" pitchFamily="34" charset="0"/>
            </a:endParaRPr>
          </a:p>
        </p:txBody>
      </p:sp>
      <p:sp>
        <p:nvSpPr>
          <p:cNvPr id="20" name="TextBox 19"/>
          <p:cNvSpPr txBox="1"/>
          <p:nvPr/>
        </p:nvSpPr>
        <p:spPr>
          <a:xfrm>
            <a:off x="9451262" y="5895925"/>
            <a:ext cx="2286000" cy="584775"/>
          </a:xfrm>
          <a:prstGeom prst="rect">
            <a:avLst/>
          </a:prstGeom>
          <a:noFill/>
        </p:spPr>
        <p:txBody>
          <a:bodyPr wrap="square" rtlCol="0">
            <a:spAutoFit/>
          </a:bodyPr>
          <a:lstStyle/>
          <a:p>
            <a:pPr algn="ctr"/>
            <a:r>
              <a:rPr lang="en-GB" sz="1600" dirty="0" smtClean="0">
                <a:solidFill>
                  <a:srgbClr val="1F497D"/>
                </a:solidFill>
                <a:latin typeface="Arial Rounded MT Bold" panose="020F0704030504030204" pitchFamily="34" charset="0"/>
              </a:rPr>
              <a:t>Portfolio Based Assessment</a:t>
            </a:r>
            <a:endParaRPr lang="en-GB" sz="1600" dirty="0">
              <a:solidFill>
                <a:srgbClr val="1F497D"/>
              </a:solidFill>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3292038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65B1EB-AE38-8A4B-BF74-6279DED2F0B0}"/>
              </a:ext>
            </a:extLst>
          </p:cNvPr>
          <p:cNvPicPr>
            <a:picLocks noChangeAspect="1"/>
          </p:cNvPicPr>
          <p:nvPr/>
        </p:nvPicPr>
        <p:blipFill>
          <a:blip r:embed="rId4"/>
          <a:srcRect/>
          <a:stretch/>
        </p:blipFill>
        <p:spPr>
          <a:xfrm>
            <a:off x="1933780" y="1251515"/>
            <a:ext cx="7465509" cy="3430098"/>
          </a:xfrm>
          <a:prstGeom prst="rect">
            <a:avLst/>
          </a:prstGeom>
        </p:spPr>
      </p:pic>
      <p:pic>
        <p:nvPicPr>
          <p:cNvPr id="4" name="Picture 3">
            <a:extLst>
              <a:ext uri="{FF2B5EF4-FFF2-40B4-BE49-F238E27FC236}">
                <a16:creationId xmlns:a16="http://schemas.microsoft.com/office/drawing/2014/main" xmlns="" id="{0432B9C7-1A8D-684D-8CEB-F142C6D374EA}"/>
              </a:ext>
            </a:extLst>
          </p:cNvPr>
          <p:cNvPicPr>
            <a:picLocks noChangeAspect="1"/>
          </p:cNvPicPr>
          <p:nvPr/>
        </p:nvPicPr>
        <p:blipFill>
          <a:blip r:embed="rId5"/>
          <a:srcRect/>
          <a:stretch/>
        </p:blipFill>
        <p:spPr>
          <a:xfrm>
            <a:off x="10830560" y="5367564"/>
            <a:ext cx="919652" cy="1099306"/>
          </a:xfrm>
          <a:prstGeom prst="rect">
            <a:avLst/>
          </a:prstGeom>
        </p:spPr>
      </p:pic>
    </p:spTree>
    <p:custDataLst>
      <p:tags r:id="rId1"/>
    </p:custDataLst>
    <p:extLst>
      <p:ext uri="{BB962C8B-B14F-4D97-AF65-F5344CB8AC3E}">
        <p14:creationId xmlns:p14="http://schemas.microsoft.com/office/powerpoint/2010/main" val="12581867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4443"/>
          </a:xfrm>
        </p:spPr>
        <p:txBody>
          <a:bodyPr/>
          <a:lstStyle/>
          <a:p>
            <a:r>
              <a:rPr lang="en-GB" sz="3200" b="1" dirty="0">
                <a:solidFill>
                  <a:srgbClr val="023F88"/>
                </a:solidFill>
                <a:latin typeface="Arial" panose="020B0604020202020204" pitchFamily="34" charset="0"/>
                <a:ea typeface="+mn-ea"/>
                <a:cs typeface="Arial" panose="020B0604020202020204" pitchFamily="34" charset="0"/>
              </a:rPr>
              <a:t>Agenda</a:t>
            </a:r>
            <a:endParaRPr lang="en-GB" sz="3200" b="1" dirty="0">
              <a:solidFill>
                <a:srgbClr val="023F88"/>
              </a:solidFill>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95540641"/>
              </p:ext>
            </p:extLst>
          </p:nvPr>
        </p:nvGraphicFramePr>
        <p:xfrm>
          <a:off x="919424" y="952782"/>
          <a:ext cx="10284487" cy="5840103"/>
        </p:xfrm>
        <a:graphic>
          <a:graphicData uri="http://schemas.openxmlformats.org/drawingml/2006/table">
            <a:tbl>
              <a:tblPr firstRow="1" firstCol="1" bandRow="1">
                <a:tableStyleId>{5C22544A-7EE6-4342-B048-85BDC9FD1C3A}</a:tableStyleId>
              </a:tblPr>
              <a:tblGrid>
                <a:gridCol w="2441574"/>
                <a:gridCol w="1525676"/>
                <a:gridCol w="2093043"/>
                <a:gridCol w="4224194"/>
              </a:tblGrid>
              <a:tr h="436867">
                <a:tc>
                  <a:txBody>
                    <a:bodyPr/>
                    <a:lstStyle/>
                    <a:p>
                      <a:pPr algn="ctr">
                        <a:lnSpc>
                          <a:spcPct val="115000"/>
                        </a:lnSpc>
                        <a:spcAft>
                          <a:spcPts val="0"/>
                        </a:spcAft>
                      </a:pPr>
                      <a:r>
                        <a:rPr lang="en-GB" sz="1200" dirty="0">
                          <a:effectLst/>
                        </a:rPr>
                        <a:t>Time</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Duration</a:t>
                      </a:r>
                    </a:p>
                    <a:p>
                      <a:pPr algn="ctr">
                        <a:lnSpc>
                          <a:spcPct val="115000"/>
                        </a:lnSpc>
                        <a:spcAft>
                          <a:spcPts val="0"/>
                        </a:spcAft>
                      </a:pPr>
                      <a:r>
                        <a:rPr lang="en-GB" sz="1200" dirty="0">
                          <a:effectLst/>
                        </a:rPr>
                        <a:t>(min)</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Title</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a:effectLst/>
                        </a:rPr>
                        <a:t>Speaker</a:t>
                      </a:r>
                      <a:endParaRPr lang="en-GB" sz="1200">
                        <a:effectLst/>
                        <a:latin typeface="Arial" panose="020B0604020202020204" pitchFamily="34" charset="0"/>
                        <a:ea typeface="Calibri" panose="020F0502020204030204" pitchFamily="34" charset="0"/>
                      </a:endParaRPr>
                    </a:p>
                  </a:txBody>
                  <a:tcPr marL="36364" marR="36364" marT="0" marB="0" anchor="ctr"/>
                </a:tc>
              </a:tr>
              <a:tr h="218433">
                <a:tc>
                  <a:txBody>
                    <a:bodyPr/>
                    <a:lstStyle/>
                    <a:p>
                      <a:pPr algn="ctr">
                        <a:lnSpc>
                          <a:spcPct val="115000"/>
                        </a:lnSpc>
                        <a:spcAft>
                          <a:spcPts val="0"/>
                        </a:spcAft>
                      </a:pPr>
                      <a:r>
                        <a:rPr lang="en-GB" sz="1200" dirty="0">
                          <a:effectLst/>
                        </a:rPr>
                        <a:t>09.15 – 10.00</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45</a:t>
                      </a:r>
                      <a:endParaRPr lang="en-GB" sz="1200" dirty="0">
                        <a:effectLst/>
                        <a:latin typeface="Arial" panose="020B0604020202020204" pitchFamily="34" charset="0"/>
                        <a:ea typeface="Calibri" panose="020F0502020204030204" pitchFamily="34" charset="0"/>
                      </a:endParaRPr>
                    </a:p>
                  </a:txBody>
                  <a:tcPr marL="36364" marR="36364" marT="0" marB="0" anchor="ctr"/>
                </a:tc>
                <a:tc gridSpan="2">
                  <a:txBody>
                    <a:bodyPr/>
                    <a:lstStyle/>
                    <a:p>
                      <a:pPr algn="l">
                        <a:lnSpc>
                          <a:spcPct val="115000"/>
                        </a:lnSpc>
                        <a:spcAft>
                          <a:spcPts val="0"/>
                        </a:spcAft>
                      </a:pPr>
                      <a:r>
                        <a:rPr lang="en-GB" sz="1200" b="1" dirty="0" smtClean="0">
                          <a:solidFill>
                            <a:srgbClr val="FF0000"/>
                          </a:solidFill>
                          <a:effectLst/>
                        </a:rPr>
                        <a:t>                                                 Registration</a:t>
                      </a:r>
                      <a:endParaRPr lang="en-GB" sz="1200" b="1" dirty="0">
                        <a:solidFill>
                          <a:srgbClr val="FF0000"/>
                        </a:solidFill>
                        <a:effectLst/>
                        <a:latin typeface="Arial" panose="020B0604020202020204" pitchFamily="34" charset="0"/>
                        <a:ea typeface="Calibri" panose="020F0502020204030204" pitchFamily="34" charset="0"/>
                      </a:endParaRPr>
                    </a:p>
                  </a:txBody>
                  <a:tcPr marL="36364" marR="36364" marT="0" marB="0" anchor="ctr"/>
                </a:tc>
                <a:tc hMerge="1">
                  <a:txBody>
                    <a:bodyPr/>
                    <a:lstStyle/>
                    <a:p>
                      <a:endParaRPr lang="en-GB"/>
                    </a:p>
                  </a:txBody>
                  <a:tcPr/>
                </a:tc>
              </a:tr>
              <a:tr h="655300">
                <a:tc>
                  <a:txBody>
                    <a:bodyPr/>
                    <a:lstStyle/>
                    <a:p>
                      <a:pPr algn="ctr">
                        <a:lnSpc>
                          <a:spcPct val="115000"/>
                        </a:lnSpc>
                        <a:spcAft>
                          <a:spcPts val="0"/>
                        </a:spcAft>
                      </a:pPr>
                      <a:r>
                        <a:rPr lang="en-GB" sz="1200" dirty="0">
                          <a:effectLst/>
                        </a:rPr>
                        <a:t>10.00 – 10.20</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20</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Chair’s Welcome, Introduction and Opening Remarks</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Matthew Powell-Howard</a:t>
                      </a:r>
                    </a:p>
                    <a:p>
                      <a:pPr algn="ctr">
                        <a:lnSpc>
                          <a:spcPct val="115000"/>
                        </a:lnSpc>
                        <a:spcAft>
                          <a:spcPts val="0"/>
                        </a:spcAft>
                      </a:pPr>
                      <a:r>
                        <a:rPr lang="en-GB" sz="1200" dirty="0">
                          <a:effectLst/>
                        </a:rPr>
                        <a:t>Head of Strategy</a:t>
                      </a:r>
                    </a:p>
                    <a:p>
                      <a:pPr algn="ctr">
                        <a:lnSpc>
                          <a:spcPct val="115000"/>
                        </a:lnSpc>
                        <a:spcAft>
                          <a:spcPts val="0"/>
                        </a:spcAft>
                      </a:pPr>
                      <a:r>
                        <a:rPr lang="en-GB" sz="1200" dirty="0">
                          <a:effectLst/>
                        </a:rPr>
                        <a:t>NEBOSH</a:t>
                      </a:r>
                      <a:endParaRPr lang="en-GB" sz="1200" dirty="0">
                        <a:effectLst/>
                        <a:latin typeface="Arial" panose="020B0604020202020204" pitchFamily="34" charset="0"/>
                        <a:ea typeface="Calibri" panose="020F0502020204030204" pitchFamily="34" charset="0"/>
                      </a:endParaRPr>
                    </a:p>
                  </a:txBody>
                  <a:tcPr marL="36364" marR="36364" marT="0" marB="0" anchor="ctr"/>
                </a:tc>
              </a:tr>
              <a:tr h="655300">
                <a:tc>
                  <a:txBody>
                    <a:bodyPr/>
                    <a:lstStyle/>
                    <a:p>
                      <a:pPr algn="ctr">
                        <a:lnSpc>
                          <a:spcPct val="115000"/>
                        </a:lnSpc>
                        <a:spcAft>
                          <a:spcPts val="0"/>
                        </a:spcAft>
                      </a:pPr>
                      <a:r>
                        <a:rPr lang="en-GB" sz="1200">
                          <a:effectLst/>
                        </a:rPr>
                        <a:t>10.20 – 10.40</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20</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Key Note Speech</a:t>
                      </a:r>
                    </a:p>
                    <a:p>
                      <a:pPr algn="ctr">
                        <a:lnSpc>
                          <a:spcPct val="115000"/>
                        </a:lnSpc>
                        <a:spcAft>
                          <a:spcPts val="0"/>
                        </a:spcAft>
                      </a:pPr>
                      <a:r>
                        <a:rPr lang="en-GB" sz="1200" dirty="0">
                          <a:effectLst/>
                        </a:rPr>
                        <a:t>(Building Fire Safety)</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Allie O’Neill</a:t>
                      </a:r>
                    </a:p>
                    <a:p>
                      <a:pPr algn="ctr">
                        <a:lnSpc>
                          <a:spcPct val="115000"/>
                        </a:lnSpc>
                        <a:spcAft>
                          <a:spcPts val="0"/>
                        </a:spcAft>
                      </a:pPr>
                      <a:r>
                        <a:rPr lang="en-GB" sz="1200" dirty="0">
                          <a:effectLst/>
                        </a:rPr>
                        <a:t>National Fire Chiefs Council</a:t>
                      </a:r>
                    </a:p>
                    <a:p>
                      <a:pPr algn="ctr">
                        <a:lnSpc>
                          <a:spcPct val="115000"/>
                        </a:lnSpc>
                        <a:spcAft>
                          <a:spcPts val="0"/>
                        </a:spcAft>
                      </a:pPr>
                      <a:r>
                        <a:rPr lang="en-GB" sz="1200" dirty="0">
                          <a:effectLst/>
                        </a:rPr>
                        <a:t> Building Safety Programme</a:t>
                      </a:r>
                      <a:endParaRPr lang="en-GB" sz="1200" dirty="0">
                        <a:effectLst/>
                        <a:latin typeface="Arial" panose="020B0604020202020204" pitchFamily="34" charset="0"/>
                        <a:ea typeface="Calibri" panose="020F0502020204030204" pitchFamily="34" charset="0"/>
                      </a:endParaRPr>
                    </a:p>
                  </a:txBody>
                  <a:tcPr marL="36364" marR="36364" marT="0" marB="0" anchor="ctr"/>
                </a:tc>
              </a:tr>
              <a:tr h="546083">
                <a:tc>
                  <a:txBody>
                    <a:bodyPr/>
                    <a:lstStyle/>
                    <a:p>
                      <a:pPr algn="ctr">
                        <a:lnSpc>
                          <a:spcPct val="115000"/>
                        </a:lnSpc>
                        <a:spcAft>
                          <a:spcPts val="0"/>
                        </a:spcAft>
                      </a:pPr>
                      <a:r>
                        <a:rPr lang="en-GB" sz="1200" dirty="0">
                          <a:effectLst/>
                        </a:rPr>
                        <a:t>10.40 – 11.25</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45</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Enforcement</a:t>
                      </a:r>
                    </a:p>
                    <a:p>
                      <a:pPr algn="ctr">
                        <a:lnSpc>
                          <a:spcPct val="115000"/>
                        </a:lnSpc>
                        <a:spcAft>
                          <a:spcPts val="0"/>
                        </a:spcAft>
                      </a:pPr>
                      <a:r>
                        <a:rPr lang="en-GB" sz="1200" dirty="0">
                          <a:effectLst/>
                        </a:rPr>
                        <a:t>The Legal View</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Dave Rice</a:t>
                      </a:r>
                    </a:p>
                    <a:p>
                      <a:pPr algn="ctr">
                        <a:lnSpc>
                          <a:spcPct val="115000"/>
                        </a:lnSpc>
                        <a:spcAft>
                          <a:spcPts val="0"/>
                        </a:spcAft>
                      </a:pPr>
                      <a:r>
                        <a:rPr lang="en-GB" sz="1200" dirty="0">
                          <a:effectLst/>
                        </a:rPr>
                        <a:t>Group Commander</a:t>
                      </a:r>
                    </a:p>
                    <a:p>
                      <a:pPr algn="ctr">
                        <a:lnSpc>
                          <a:spcPct val="115000"/>
                        </a:lnSpc>
                        <a:spcAft>
                          <a:spcPts val="0"/>
                        </a:spcAft>
                      </a:pPr>
                      <a:r>
                        <a:rPr lang="en-GB" sz="1200" dirty="0">
                          <a:effectLst/>
                        </a:rPr>
                        <a:t>Surrey Fire and Rescue</a:t>
                      </a:r>
                      <a:endParaRPr lang="en-GB" sz="1200" dirty="0">
                        <a:effectLst/>
                        <a:latin typeface="Arial" panose="020B0604020202020204" pitchFamily="34" charset="0"/>
                        <a:ea typeface="Calibri" panose="020F0502020204030204" pitchFamily="34" charset="0"/>
                      </a:endParaRPr>
                    </a:p>
                  </a:txBody>
                  <a:tcPr marL="36364" marR="36364" marT="0" marB="0" anchor="ctr"/>
                </a:tc>
              </a:tr>
              <a:tr h="182028">
                <a:tc>
                  <a:txBody>
                    <a:bodyPr/>
                    <a:lstStyle/>
                    <a:p>
                      <a:pPr algn="ctr">
                        <a:lnSpc>
                          <a:spcPct val="115000"/>
                        </a:lnSpc>
                        <a:spcAft>
                          <a:spcPts val="0"/>
                        </a:spcAft>
                      </a:pPr>
                      <a:r>
                        <a:rPr lang="en-GB" sz="1200">
                          <a:effectLst/>
                        </a:rPr>
                        <a:t>11.25 – 11.45</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20</a:t>
                      </a:r>
                      <a:endParaRPr lang="en-GB" sz="1200" dirty="0">
                        <a:effectLst/>
                        <a:latin typeface="Arial" panose="020B0604020202020204" pitchFamily="34" charset="0"/>
                        <a:ea typeface="Calibri" panose="020F0502020204030204" pitchFamily="34" charset="0"/>
                      </a:endParaRPr>
                    </a:p>
                  </a:txBody>
                  <a:tcPr marL="36364" marR="36364" marT="0" marB="0" anchor="ctr"/>
                </a:tc>
                <a:tc gridSpan="2">
                  <a:txBody>
                    <a:bodyPr/>
                    <a:lstStyle/>
                    <a:p>
                      <a:pPr algn="l">
                        <a:lnSpc>
                          <a:spcPct val="115000"/>
                        </a:lnSpc>
                        <a:spcAft>
                          <a:spcPts val="0"/>
                        </a:spcAft>
                      </a:pPr>
                      <a:r>
                        <a:rPr lang="en-GB" sz="1200" dirty="0" smtClean="0">
                          <a:effectLst/>
                        </a:rPr>
                        <a:t>                                                     </a:t>
                      </a:r>
                      <a:r>
                        <a:rPr lang="en-GB" sz="1200" b="1" dirty="0" smtClean="0">
                          <a:solidFill>
                            <a:srgbClr val="FF0000"/>
                          </a:solidFill>
                          <a:effectLst/>
                        </a:rPr>
                        <a:t>Break</a:t>
                      </a:r>
                      <a:endParaRPr lang="en-GB" sz="1200" b="1" dirty="0">
                        <a:solidFill>
                          <a:srgbClr val="FF0000"/>
                        </a:solidFill>
                        <a:effectLst/>
                        <a:latin typeface="Arial" panose="020B0604020202020204" pitchFamily="34" charset="0"/>
                        <a:ea typeface="Calibri" panose="020F0502020204030204" pitchFamily="34" charset="0"/>
                      </a:endParaRPr>
                    </a:p>
                  </a:txBody>
                  <a:tcPr marL="36364" marR="36364" marT="0" marB="0" anchor="ctr"/>
                </a:tc>
                <a:tc hMerge="1">
                  <a:txBody>
                    <a:bodyPr/>
                    <a:lstStyle/>
                    <a:p>
                      <a:endParaRPr lang="en-GB"/>
                    </a:p>
                  </a:txBody>
                  <a:tcPr/>
                </a:tc>
              </a:tr>
              <a:tr h="546083">
                <a:tc>
                  <a:txBody>
                    <a:bodyPr/>
                    <a:lstStyle/>
                    <a:p>
                      <a:pPr algn="ctr">
                        <a:lnSpc>
                          <a:spcPct val="115000"/>
                        </a:lnSpc>
                        <a:spcAft>
                          <a:spcPts val="0"/>
                        </a:spcAft>
                      </a:pPr>
                      <a:r>
                        <a:rPr lang="en-GB" sz="1200">
                          <a:effectLst/>
                        </a:rPr>
                        <a:t>11.45 – 12.30</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45</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a:effectLst/>
                        </a:rPr>
                        <a:t>A Charity Perspective </a:t>
                      </a:r>
                    </a:p>
                    <a:p>
                      <a:pPr algn="ctr">
                        <a:lnSpc>
                          <a:spcPct val="115000"/>
                        </a:lnSpc>
                        <a:spcAft>
                          <a:spcPts val="0"/>
                        </a:spcAft>
                      </a:pPr>
                      <a:r>
                        <a:rPr lang="en-GB" sz="1200">
                          <a:effectLst/>
                        </a:rPr>
                        <a:t>Fire Risk Assessment </a:t>
                      </a:r>
                    </a:p>
                    <a:p>
                      <a:pPr algn="ctr">
                        <a:lnSpc>
                          <a:spcPct val="115000"/>
                        </a:lnSpc>
                        <a:spcAft>
                          <a:spcPts val="0"/>
                        </a:spcAft>
                      </a:pPr>
                      <a:r>
                        <a:rPr lang="en-GB" sz="1200">
                          <a:effectLst/>
                        </a:rPr>
                        <a:t>Case Studies</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Claire Guise</a:t>
                      </a:r>
                    </a:p>
                    <a:p>
                      <a:pPr algn="ctr">
                        <a:lnSpc>
                          <a:spcPct val="115000"/>
                        </a:lnSpc>
                        <a:spcAft>
                          <a:spcPts val="0"/>
                        </a:spcAft>
                      </a:pPr>
                      <a:r>
                        <a:rPr lang="en-GB" sz="1200" dirty="0">
                          <a:effectLst/>
                        </a:rPr>
                        <a:t>Health and Safety Manager</a:t>
                      </a:r>
                    </a:p>
                    <a:p>
                      <a:pPr algn="ctr">
                        <a:lnSpc>
                          <a:spcPct val="115000"/>
                        </a:lnSpc>
                        <a:spcAft>
                          <a:spcPts val="0"/>
                        </a:spcAft>
                      </a:pPr>
                      <a:r>
                        <a:rPr lang="en-GB" sz="1200" dirty="0">
                          <a:effectLst/>
                        </a:rPr>
                        <a:t>Marie Curie</a:t>
                      </a:r>
                      <a:endParaRPr lang="en-GB" sz="1200" dirty="0">
                        <a:effectLst/>
                        <a:latin typeface="Arial" panose="020B0604020202020204" pitchFamily="34" charset="0"/>
                        <a:ea typeface="Calibri" panose="020F0502020204030204" pitchFamily="34" charset="0"/>
                      </a:endParaRPr>
                    </a:p>
                  </a:txBody>
                  <a:tcPr marL="36364" marR="36364" marT="0" marB="0" anchor="ctr"/>
                </a:tc>
              </a:tr>
              <a:tr h="182028">
                <a:tc>
                  <a:txBody>
                    <a:bodyPr/>
                    <a:lstStyle/>
                    <a:p>
                      <a:pPr algn="ctr">
                        <a:lnSpc>
                          <a:spcPct val="115000"/>
                        </a:lnSpc>
                        <a:spcAft>
                          <a:spcPts val="0"/>
                        </a:spcAft>
                      </a:pPr>
                      <a:r>
                        <a:rPr lang="en-GB" sz="1200">
                          <a:effectLst/>
                        </a:rPr>
                        <a:t>12.30 – 13.15</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45</a:t>
                      </a:r>
                      <a:endParaRPr lang="en-GB" sz="1200" dirty="0">
                        <a:effectLst/>
                        <a:latin typeface="Arial" panose="020B0604020202020204" pitchFamily="34" charset="0"/>
                        <a:ea typeface="Calibri" panose="020F0502020204030204" pitchFamily="34" charset="0"/>
                      </a:endParaRPr>
                    </a:p>
                  </a:txBody>
                  <a:tcPr marL="36364" marR="36364" marT="0" marB="0" anchor="ctr"/>
                </a:tc>
                <a:tc gridSpan="2">
                  <a:txBody>
                    <a:bodyPr/>
                    <a:lstStyle/>
                    <a:p>
                      <a:pPr algn="l">
                        <a:lnSpc>
                          <a:spcPct val="115000"/>
                        </a:lnSpc>
                        <a:spcAft>
                          <a:spcPts val="0"/>
                        </a:spcAft>
                      </a:pPr>
                      <a:r>
                        <a:rPr lang="en-GB" sz="1200" dirty="0" smtClean="0">
                          <a:effectLst/>
                        </a:rPr>
                        <a:t>                                       </a:t>
                      </a:r>
                      <a:r>
                        <a:rPr lang="en-GB" sz="1200" b="1" dirty="0" smtClean="0">
                          <a:solidFill>
                            <a:srgbClr val="FF0000"/>
                          </a:solidFill>
                          <a:effectLst/>
                        </a:rPr>
                        <a:t>Lunch </a:t>
                      </a:r>
                      <a:r>
                        <a:rPr lang="en-GB" sz="1200" b="1" dirty="0">
                          <a:solidFill>
                            <a:srgbClr val="FF0000"/>
                          </a:solidFill>
                          <a:effectLst/>
                        </a:rPr>
                        <a:t>and Exhibitions</a:t>
                      </a:r>
                      <a:endParaRPr lang="en-GB" sz="1200" b="1" dirty="0">
                        <a:solidFill>
                          <a:srgbClr val="FF0000"/>
                        </a:solidFill>
                        <a:effectLst/>
                        <a:latin typeface="Arial" panose="020B0604020202020204" pitchFamily="34" charset="0"/>
                        <a:ea typeface="Calibri" panose="020F0502020204030204" pitchFamily="34" charset="0"/>
                      </a:endParaRPr>
                    </a:p>
                  </a:txBody>
                  <a:tcPr marL="36364" marR="36364" marT="0" marB="0" anchor="ctr"/>
                </a:tc>
                <a:tc hMerge="1">
                  <a:txBody>
                    <a:bodyPr/>
                    <a:lstStyle/>
                    <a:p>
                      <a:endParaRPr lang="en-GB"/>
                    </a:p>
                  </a:txBody>
                  <a:tcPr/>
                </a:tc>
              </a:tr>
              <a:tr h="546083">
                <a:tc>
                  <a:txBody>
                    <a:bodyPr/>
                    <a:lstStyle/>
                    <a:p>
                      <a:pPr algn="ctr">
                        <a:lnSpc>
                          <a:spcPct val="115000"/>
                        </a:lnSpc>
                        <a:spcAft>
                          <a:spcPts val="0"/>
                        </a:spcAft>
                      </a:pPr>
                      <a:r>
                        <a:rPr lang="en-GB" sz="1200">
                          <a:effectLst/>
                        </a:rPr>
                        <a:t>13.15 – 14.15</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60</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Protecting Our Heritage</a:t>
                      </a:r>
                    </a:p>
                    <a:p>
                      <a:pPr algn="ctr">
                        <a:lnSpc>
                          <a:spcPct val="115000"/>
                        </a:lnSpc>
                        <a:spcAft>
                          <a:spcPts val="0"/>
                        </a:spcAft>
                      </a:pPr>
                      <a:r>
                        <a:rPr lang="en-GB" sz="1200" dirty="0">
                          <a:effectLst/>
                        </a:rPr>
                        <a:t>Case Studies</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Bob </a:t>
                      </a:r>
                      <a:r>
                        <a:rPr lang="en-GB" sz="1200" dirty="0" err="1">
                          <a:effectLst/>
                        </a:rPr>
                        <a:t>Bantock</a:t>
                      </a:r>
                      <a:endParaRPr lang="en-GB" sz="1200" dirty="0">
                        <a:effectLst/>
                      </a:endParaRPr>
                    </a:p>
                    <a:p>
                      <a:pPr algn="ctr">
                        <a:lnSpc>
                          <a:spcPct val="115000"/>
                        </a:lnSpc>
                        <a:spcAft>
                          <a:spcPts val="0"/>
                        </a:spcAft>
                      </a:pPr>
                      <a:r>
                        <a:rPr lang="en-GB" sz="1200" dirty="0">
                          <a:effectLst/>
                        </a:rPr>
                        <a:t>Fire Specialist</a:t>
                      </a:r>
                    </a:p>
                    <a:p>
                      <a:pPr algn="ctr">
                        <a:lnSpc>
                          <a:spcPct val="115000"/>
                        </a:lnSpc>
                        <a:spcAft>
                          <a:spcPts val="0"/>
                        </a:spcAft>
                      </a:pPr>
                      <a:r>
                        <a:rPr lang="en-GB" sz="1200" dirty="0">
                          <a:effectLst/>
                        </a:rPr>
                        <a:t>National Trust</a:t>
                      </a:r>
                      <a:endParaRPr lang="en-GB" sz="1200" dirty="0">
                        <a:effectLst/>
                        <a:latin typeface="Arial" panose="020B0604020202020204" pitchFamily="34" charset="0"/>
                        <a:ea typeface="Calibri" panose="020F0502020204030204" pitchFamily="34" charset="0"/>
                      </a:endParaRPr>
                    </a:p>
                  </a:txBody>
                  <a:tcPr marL="36364" marR="36364" marT="0" marB="0" anchor="ctr"/>
                </a:tc>
              </a:tr>
              <a:tr h="392669">
                <a:tc>
                  <a:txBody>
                    <a:bodyPr/>
                    <a:lstStyle/>
                    <a:p>
                      <a:pPr algn="ctr">
                        <a:lnSpc>
                          <a:spcPct val="115000"/>
                        </a:lnSpc>
                        <a:spcAft>
                          <a:spcPts val="0"/>
                        </a:spcAft>
                      </a:pPr>
                      <a:r>
                        <a:rPr lang="en-GB" sz="1200">
                          <a:effectLst/>
                        </a:rPr>
                        <a:t>14.15 – 15.00</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45</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Business Continuity Planning and Disaster Recovery</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Helen </a:t>
                      </a:r>
                      <a:r>
                        <a:rPr lang="en-GB" sz="1200" dirty="0" err="1">
                          <a:effectLst/>
                        </a:rPr>
                        <a:t>Tapley</a:t>
                      </a:r>
                      <a:r>
                        <a:rPr lang="en-GB" sz="1200" dirty="0">
                          <a:effectLst/>
                        </a:rPr>
                        <a:t>-Taylor</a:t>
                      </a:r>
                    </a:p>
                    <a:p>
                      <a:pPr algn="ctr">
                        <a:lnSpc>
                          <a:spcPct val="115000"/>
                        </a:lnSpc>
                        <a:spcAft>
                          <a:spcPts val="0"/>
                        </a:spcAft>
                      </a:pPr>
                      <a:r>
                        <a:rPr lang="en-GB" sz="1200" dirty="0" err="1">
                          <a:effectLst/>
                        </a:rPr>
                        <a:t>Jelf</a:t>
                      </a:r>
                      <a:r>
                        <a:rPr lang="en-GB" sz="1200" dirty="0">
                          <a:effectLst/>
                        </a:rPr>
                        <a:t> Insurance</a:t>
                      </a:r>
                      <a:endParaRPr lang="en-GB" sz="1200" dirty="0">
                        <a:effectLst/>
                        <a:latin typeface="Arial" panose="020B0604020202020204" pitchFamily="34" charset="0"/>
                        <a:ea typeface="Calibri" panose="020F0502020204030204" pitchFamily="34" charset="0"/>
                      </a:endParaRPr>
                    </a:p>
                  </a:txBody>
                  <a:tcPr marL="36364" marR="36364" marT="0" marB="0" anchor="ctr"/>
                </a:tc>
              </a:tr>
              <a:tr h="182028">
                <a:tc>
                  <a:txBody>
                    <a:bodyPr/>
                    <a:lstStyle/>
                    <a:p>
                      <a:pPr algn="ctr">
                        <a:lnSpc>
                          <a:spcPct val="115000"/>
                        </a:lnSpc>
                        <a:spcAft>
                          <a:spcPts val="0"/>
                        </a:spcAft>
                      </a:pPr>
                      <a:r>
                        <a:rPr lang="en-GB" sz="1200">
                          <a:effectLst/>
                        </a:rPr>
                        <a:t>15.00 – 15.15</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a:effectLst/>
                        </a:rPr>
                        <a:t>15</a:t>
                      </a:r>
                      <a:endParaRPr lang="en-GB" sz="1200">
                        <a:effectLst/>
                        <a:latin typeface="Arial" panose="020B0604020202020204" pitchFamily="34" charset="0"/>
                        <a:ea typeface="Calibri" panose="020F0502020204030204" pitchFamily="34" charset="0"/>
                      </a:endParaRPr>
                    </a:p>
                  </a:txBody>
                  <a:tcPr marL="36364" marR="36364" marT="0" marB="0" anchor="ctr"/>
                </a:tc>
                <a:tc gridSpan="2">
                  <a:txBody>
                    <a:bodyPr/>
                    <a:lstStyle/>
                    <a:p>
                      <a:pPr algn="l">
                        <a:lnSpc>
                          <a:spcPct val="115000"/>
                        </a:lnSpc>
                        <a:spcAft>
                          <a:spcPts val="0"/>
                        </a:spcAft>
                      </a:pPr>
                      <a:r>
                        <a:rPr lang="en-GB" sz="1200" dirty="0" smtClean="0">
                          <a:effectLst/>
                        </a:rPr>
                        <a:t>                                                      </a:t>
                      </a:r>
                      <a:r>
                        <a:rPr lang="en-GB" sz="1200" b="1" dirty="0" smtClean="0">
                          <a:solidFill>
                            <a:srgbClr val="FF0000"/>
                          </a:solidFill>
                          <a:effectLst/>
                        </a:rPr>
                        <a:t>Break</a:t>
                      </a:r>
                      <a:endParaRPr lang="en-GB" sz="1200" b="1" dirty="0">
                        <a:solidFill>
                          <a:srgbClr val="FF0000"/>
                        </a:solidFill>
                        <a:effectLst/>
                        <a:latin typeface="Arial" panose="020B0604020202020204" pitchFamily="34" charset="0"/>
                        <a:ea typeface="Calibri" panose="020F0502020204030204" pitchFamily="34" charset="0"/>
                      </a:endParaRPr>
                    </a:p>
                  </a:txBody>
                  <a:tcPr marL="36364" marR="36364" marT="0" marB="0" anchor="ctr"/>
                </a:tc>
                <a:tc hMerge="1">
                  <a:txBody>
                    <a:bodyPr/>
                    <a:lstStyle/>
                    <a:p>
                      <a:endParaRPr lang="en-GB"/>
                    </a:p>
                  </a:txBody>
                  <a:tcPr/>
                </a:tc>
              </a:tr>
              <a:tr h="364056">
                <a:tc>
                  <a:txBody>
                    <a:bodyPr/>
                    <a:lstStyle/>
                    <a:p>
                      <a:pPr algn="ctr">
                        <a:lnSpc>
                          <a:spcPct val="115000"/>
                        </a:lnSpc>
                        <a:spcAft>
                          <a:spcPts val="0"/>
                        </a:spcAft>
                      </a:pPr>
                      <a:r>
                        <a:rPr lang="en-GB" sz="1200">
                          <a:effectLst/>
                        </a:rPr>
                        <a:t>15.15 – 15.45</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a:effectLst/>
                        </a:rPr>
                        <a:t>30</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a:effectLst/>
                        </a:rPr>
                        <a:t>The Insurance Angle</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John Melbourne</a:t>
                      </a:r>
                    </a:p>
                    <a:p>
                      <a:pPr algn="ctr">
                        <a:lnSpc>
                          <a:spcPct val="115000"/>
                        </a:lnSpc>
                        <a:spcAft>
                          <a:spcPts val="0"/>
                        </a:spcAft>
                      </a:pPr>
                      <a:r>
                        <a:rPr lang="en-GB" sz="1200" dirty="0">
                          <a:effectLst/>
                        </a:rPr>
                        <a:t>Ecclesiastical</a:t>
                      </a:r>
                      <a:endParaRPr lang="en-GB" sz="1200" dirty="0">
                        <a:effectLst/>
                        <a:latin typeface="Arial" panose="020B0604020202020204" pitchFamily="34" charset="0"/>
                        <a:ea typeface="Calibri" panose="020F0502020204030204" pitchFamily="34" charset="0"/>
                      </a:endParaRPr>
                    </a:p>
                  </a:txBody>
                  <a:tcPr marL="36364" marR="36364" marT="0" marB="0" anchor="ctr"/>
                </a:tc>
              </a:tr>
              <a:tr h="546083">
                <a:tc>
                  <a:txBody>
                    <a:bodyPr/>
                    <a:lstStyle/>
                    <a:p>
                      <a:pPr algn="ctr">
                        <a:lnSpc>
                          <a:spcPct val="115000"/>
                        </a:lnSpc>
                        <a:spcAft>
                          <a:spcPts val="0"/>
                        </a:spcAft>
                      </a:pPr>
                      <a:r>
                        <a:rPr lang="en-GB" sz="1200">
                          <a:effectLst/>
                        </a:rPr>
                        <a:t>15.45 – 16.00</a:t>
                      </a:r>
                      <a:endParaRPr lang="en-GB" sz="120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15</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Chair’s Summary and Closing Remarks</a:t>
                      </a:r>
                      <a:endParaRPr lang="en-GB" sz="1200" dirty="0">
                        <a:effectLst/>
                        <a:latin typeface="Arial" panose="020B0604020202020204" pitchFamily="34" charset="0"/>
                        <a:ea typeface="Calibri" panose="020F0502020204030204" pitchFamily="34" charset="0"/>
                      </a:endParaRPr>
                    </a:p>
                  </a:txBody>
                  <a:tcPr marL="36364" marR="36364" marT="0" marB="0" anchor="ctr"/>
                </a:tc>
                <a:tc>
                  <a:txBody>
                    <a:bodyPr/>
                    <a:lstStyle/>
                    <a:p>
                      <a:pPr algn="ctr">
                        <a:lnSpc>
                          <a:spcPct val="115000"/>
                        </a:lnSpc>
                        <a:spcAft>
                          <a:spcPts val="0"/>
                        </a:spcAft>
                      </a:pPr>
                      <a:r>
                        <a:rPr lang="en-GB" sz="1200" dirty="0">
                          <a:effectLst/>
                        </a:rPr>
                        <a:t>Matthew Powell-Howard</a:t>
                      </a:r>
                    </a:p>
                    <a:p>
                      <a:pPr algn="ctr">
                        <a:lnSpc>
                          <a:spcPct val="115000"/>
                        </a:lnSpc>
                        <a:spcAft>
                          <a:spcPts val="0"/>
                        </a:spcAft>
                      </a:pPr>
                      <a:r>
                        <a:rPr lang="en-GB" sz="1200" dirty="0">
                          <a:effectLst/>
                        </a:rPr>
                        <a:t>Head of Strategy</a:t>
                      </a:r>
                    </a:p>
                    <a:p>
                      <a:pPr algn="ctr">
                        <a:lnSpc>
                          <a:spcPct val="115000"/>
                        </a:lnSpc>
                        <a:spcAft>
                          <a:spcPts val="0"/>
                        </a:spcAft>
                      </a:pPr>
                      <a:r>
                        <a:rPr lang="en-GB" sz="1200" dirty="0">
                          <a:effectLst/>
                        </a:rPr>
                        <a:t>NEBOSH</a:t>
                      </a:r>
                      <a:endParaRPr lang="en-GB" sz="1200" dirty="0">
                        <a:effectLst/>
                        <a:latin typeface="Arial" panose="020B0604020202020204" pitchFamily="34" charset="0"/>
                        <a:ea typeface="Calibri" panose="020F0502020204030204" pitchFamily="34" charset="0"/>
                      </a:endParaRPr>
                    </a:p>
                  </a:txBody>
                  <a:tcPr marL="36364" marR="36364" marT="0" marB="0" anchor="ctr"/>
                </a:tc>
              </a:tr>
            </a:tbl>
          </a:graphicData>
        </a:graphic>
      </p:graphicFrame>
    </p:spTree>
    <p:extLst>
      <p:ext uri="{BB962C8B-B14F-4D97-AF65-F5344CB8AC3E}">
        <p14:creationId xmlns:p14="http://schemas.microsoft.com/office/powerpoint/2010/main" val="364081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0339"/>
          </a:xfrm>
        </p:spPr>
        <p:txBody>
          <a:bodyPr/>
          <a:lstStyle/>
          <a:p>
            <a:r>
              <a:rPr lang="en-GB" sz="4000" b="1" dirty="0">
                <a:solidFill>
                  <a:srgbClr val="023F88"/>
                </a:solidFill>
                <a:latin typeface="Arial" panose="020B0604020202020204" pitchFamily="34" charset="0"/>
                <a:ea typeface="+mn-ea"/>
                <a:cs typeface="Arial" panose="020B0604020202020204" pitchFamily="34" charset="0"/>
              </a:rPr>
              <a:t>Agenda</a:t>
            </a:r>
            <a:endParaRPr lang="en-GB" sz="4000" b="1" dirty="0">
              <a:solidFill>
                <a:srgbClr val="023F88"/>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1326382"/>
            <a:ext cx="10515600" cy="4850581"/>
          </a:xfrm>
        </p:spPr>
        <p:txBody>
          <a:bodyPr/>
          <a:lstStyle/>
          <a:p>
            <a:r>
              <a:rPr lang="en-GB" sz="3200" b="1" dirty="0">
                <a:solidFill>
                  <a:srgbClr val="023F88"/>
                </a:solidFill>
                <a:latin typeface="Arial" panose="020B0604020202020204" pitchFamily="34" charset="0"/>
                <a:cs typeface="Arial" panose="020B0604020202020204" pitchFamily="34" charset="0"/>
              </a:rPr>
              <a:t>Housekeeping</a:t>
            </a:r>
          </a:p>
          <a:p>
            <a:r>
              <a:rPr lang="en-GB" sz="3200" b="1" dirty="0">
                <a:solidFill>
                  <a:srgbClr val="023F88"/>
                </a:solidFill>
                <a:latin typeface="Arial" panose="020B0604020202020204" pitchFamily="34" charset="0"/>
                <a:cs typeface="Arial" panose="020B0604020202020204" pitchFamily="34" charset="0"/>
              </a:rPr>
              <a:t>Welcome and introductions</a:t>
            </a:r>
            <a:endParaRPr lang="en-GB" sz="3200" b="1" dirty="0">
              <a:solidFill>
                <a:srgbClr val="023F8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61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E9A64E2-F871-C44E-B900-F4FE7958BC80}"/>
              </a:ext>
            </a:extLst>
          </p:cNvPr>
          <p:cNvSpPr txBox="1"/>
          <p:nvPr/>
        </p:nvSpPr>
        <p:spPr>
          <a:xfrm>
            <a:off x="679622" y="601865"/>
            <a:ext cx="8359123" cy="707886"/>
          </a:xfrm>
          <a:prstGeom prst="rect">
            <a:avLst/>
          </a:prstGeom>
          <a:noFill/>
        </p:spPr>
        <p:txBody>
          <a:bodyPr wrap="square" rtlCol="0">
            <a:spAutoFit/>
          </a:bodyPr>
          <a:lstStyle/>
          <a:p>
            <a:r>
              <a:rPr lang="en-US" sz="4000" b="1" dirty="0" smtClean="0">
                <a:solidFill>
                  <a:srgbClr val="023F88"/>
                </a:solidFill>
                <a:latin typeface="Arial" panose="020B0604020202020204" pitchFamily="34" charset="0"/>
                <a:cs typeface="Arial" panose="020B0604020202020204" pitchFamily="34" charset="0"/>
              </a:rPr>
              <a:t>Fire safety in context</a:t>
            </a:r>
            <a:endParaRPr lang="en-US" sz="4000" b="1" dirty="0">
              <a:solidFill>
                <a:srgbClr val="023F88"/>
              </a:solidFill>
              <a:latin typeface="Arial" panose="020B0604020202020204" pitchFamily="34" charset="0"/>
              <a:cs typeface="Arial" panose="020B0604020202020204" pitchFamily="34" charset="0"/>
            </a:endParaRPr>
          </a:p>
        </p:txBody>
      </p:sp>
      <p:sp>
        <p:nvSpPr>
          <p:cNvPr id="2" name="Rectangle 1"/>
          <p:cNvSpPr/>
          <p:nvPr/>
        </p:nvSpPr>
        <p:spPr>
          <a:xfrm>
            <a:off x="617974" y="2077807"/>
            <a:ext cx="10535696" cy="5185009"/>
          </a:xfrm>
          <a:prstGeom prst="rect">
            <a:avLst/>
          </a:prstGeom>
        </p:spPr>
        <p:txBody>
          <a:bodyPr wrap="square">
            <a:spAutoFit/>
          </a:bodyPr>
          <a:lstStyle/>
          <a:p>
            <a:pPr marL="228600" indent="-228600">
              <a:lnSpc>
                <a:spcPct val="90000"/>
              </a:lnSpc>
              <a:spcBef>
                <a:spcPts val="1000"/>
              </a:spcBef>
              <a:spcAft>
                <a:spcPts val="600"/>
              </a:spcAft>
              <a:buFont typeface="Arial" panose="020B0604020202020204" pitchFamily="34" charset="0"/>
              <a:buChar char="•"/>
            </a:pPr>
            <a:r>
              <a:rPr lang="en-GB" sz="2200" dirty="0" smtClean="0">
                <a:solidFill>
                  <a:srgbClr val="023F88"/>
                </a:solidFill>
                <a:latin typeface="Arial" panose="020B0604020202020204" pitchFamily="34" charset="0"/>
                <a:cs typeface="Arial" panose="020B0604020202020204" pitchFamily="34" charset="0"/>
              </a:rPr>
              <a:t>In 2018/19</a:t>
            </a:r>
          </a:p>
          <a:p>
            <a:pPr marL="685800" lvl="1" indent="-228600">
              <a:lnSpc>
                <a:spcPct val="90000"/>
              </a:lnSpc>
              <a:spcBef>
                <a:spcPts val="1000"/>
              </a:spcBef>
              <a:spcAft>
                <a:spcPts val="600"/>
              </a:spcAft>
              <a:buFont typeface="Arial" panose="020B0604020202020204" pitchFamily="34" charset="0"/>
              <a:buChar char="•"/>
            </a:pPr>
            <a:r>
              <a:rPr lang="en-GB" sz="2200" dirty="0" smtClean="0">
                <a:solidFill>
                  <a:srgbClr val="023F88"/>
                </a:solidFill>
                <a:latin typeface="Arial" panose="020B0604020202020204" pitchFamily="34" charset="0"/>
                <a:cs typeface="Arial" panose="020B0604020202020204" pitchFamily="34" charset="0"/>
              </a:rPr>
              <a:t>Fire Rescue Services attended </a:t>
            </a:r>
            <a:r>
              <a:rPr lang="en-GB" sz="2200" dirty="0">
                <a:solidFill>
                  <a:srgbClr val="023F88"/>
                </a:solidFill>
                <a:latin typeface="Arial" panose="020B0604020202020204" pitchFamily="34" charset="0"/>
                <a:cs typeface="Arial" panose="020B0604020202020204" pitchFamily="34" charset="0"/>
              </a:rPr>
              <a:t>576,040 incidents (</a:t>
            </a:r>
            <a:r>
              <a:rPr lang="en-GB" sz="2200" dirty="0" smtClean="0">
                <a:solidFill>
                  <a:srgbClr val="023F88"/>
                </a:solidFill>
                <a:latin typeface="Arial" panose="020B0604020202020204" pitchFamily="34" charset="0"/>
                <a:cs typeface="Arial" panose="020B0604020202020204" pitchFamily="34" charset="0"/>
              </a:rPr>
              <a:t>2% increase on the previous year)</a:t>
            </a:r>
          </a:p>
          <a:p>
            <a:pPr marL="685800" lvl="1" indent="-228600">
              <a:lnSpc>
                <a:spcPct val="90000"/>
              </a:lnSpc>
              <a:spcBef>
                <a:spcPts val="1000"/>
              </a:spcBef>
              <a:spcAft>
                <a:spcPts val="600"/>
              </a:spcAft>
              <a:buFont typeface="Arial" panose="020B0604020202020204" pitchFamily="34" charset="0"/>
              <a:buChar char="•"/>
            </a:pPr>
            <a:r>
              <a:rPr lang="en-GB" sz="2200" dirty="0" smtClean="0">
                <a:solidFill>
                  <a:srgbClr val="023F88"/>
                </a:solidFill>
                <a:latin typeface="Arial" panose="020B0604020202020204" pitchFamily="34" charset="0"/>
                <a:cs typeface="Arial" panose="020B0604020202020204" pitchFamily="34" charset="0"/>
              </a:rPr>
              <a:t>Of these incidents, 182,825 were fires (9% increase on previous year)</a:t>
            </a:r>
          </a:p>
          <a:p>
            <a:pPr marL="685800" lvl="1"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There were 253 fire-related fatalities in </a:t>
            </a:r>
            <a:r>
              <a:rPr lang="en-GB" sz="2200" dirty="0" smtClean="0">
                <a:solidFill>
                  <a:srgbClr val="023F88"/>
                </a:solidFill>
                <a:latin typeface="Arial" panose="020B0604020202020204" pitchFamily="34" charset="0"/>
                <a:cs typeface="Arial" panose="020B0604020202020204" pitchFamily="34" charset="0"/>
              </a:rPr>
              <a:t>2018/19 (</a:t>
            </a:r>
            <a:r>
              <a:rPr lang="en-GB" sz="2200" dirty="0">
                <a:solidFill>
                  <a:srgbClr val="023F88"/>
                </a:solidFill>
                <a:latin typeface="Arial" panose="020B0604020202020204" pitchFamily="34" charset="0"/>
                <a:cs typeface="Arial" panose="020B0604020202020204" pitchFamily="34" charset="0"/>
              </a:rPr>
              <a:t>the lowest number of fire-related fatalities </a:t>
            </a:r>
            <a:r>
              <a:rPr lang="en-GB" sz="2200" dirty="0" smtClean="0">
                <a:solidFill>
                  <a:srgbClr val="023F88"/>
                </a:solidFill>
                <a:latin typeface="Arial" panose="020B0604020202020204" pitchFamily="34" charset="0"/>
                <a:cs typeface="Arial" panose="020B0604020202020204" pitchFamily="34" charset="0"/>
              </a:rPr>
              <a:t>in 9 years) </a:t>
            </a:r>
            <a:r>
              <a:rPr lang="en-GB" sz="2200" dirty="0">
                <a:solidFill>
                  <a:srgbClr val="023F88"/>
                </a:solidFill>
                <a:latin typeface="Arial" panose="020B0604020202020204" pitchFamily="34" charset="0"/>
                <a:cs typeface="Arial" panose="020B0604020202020204" pitchFamily="34" charset="0"/>
              </a:rPr>
              <a:t>compared with 339 (including 71 from </a:t>
            </a:r>
            <a:r>
              <a:rPr lang="en-GB" sz="2200" dirty="0" smtClean="0">
                <a:solidFill>
                  <a:srgbClr val="023F88"/>
                </a:solidFill>
                <a:latin typeface="Arial" panose="020B0604020202020204" pitchFamily="34" charset="0"/>
                <a:cs typeface="Arial" panose="020B0604020202020204" pitchFamily="34" charset="0"/>
              </a:rPr>
              <a:t>the Grenfell </a:t>
            </a:r>
            <a:r>
              <a:rPr lang="en-GB" sz="2200" dirty="0">
                <a:solidFill>
                  <a:srgbClr val="023F88"/>
                </a:solidFill>
                <a:latin typeface="Arial" panose="020B0604020202020204" pitchFamily="34" charset="0"/>
                <a:cs typeface="Arial" panose="020B0604020202020204" pitchFamily="34" charset="0"/>
              </a:rPr>
              <a:t>Tower fire) in the previous </a:t>
            </a:r>
            <a:r>
              <a:rPr lang="en-GB" sz="2200" dirty="0" smtClean="0">
                <a:solidFill>
                  <a:srgbClr val="023F88"/>
                </a:solidFill>
                <a:latin typeface="Arial" panose="020B0604020202020204" pitchFamily="34" charset="0"/>
                <a:cs typeface="Arial" panose="020B0604020202020204" pitchFamily="34" charset="0"/>
              </a:rPr>
              <a:t>year</a:t>
            </a:r>
          </a:p>
          <a:p>
            <a:pPr marL="685800" lvl="1"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Of all incidents attended by FRSs, fires accounted for 32 per cent, fire </a:t>
            </a:r>
            <a:r>
              <a:rPr lang="en-GB" sz="2200" dirty="0" smtClean="0">
                <a:solidFill>
                  <a:srgbClr val="023F88"/>
                </a:solidFill>
                <a:latin typeface="Arial" panose="020B0604020202020204" pitchFamily="34" charset="0"/>
                <a:cs typeface="Arial" panose="020B0604020202020204" pitchFamily="34" charset="0"/>
              </a:rPr>
              <a:t>false alarms </a:t>
            </a:r>
            <a:r>
              <a:rPr lang="en-GB" sz="2200" dirty="0">
                <a:solidFill>
                  <a:srgbClr val="023F88"/>
                </a:solidFill>
                <a:latin typeface="Arial" panose="020B0604020202020204" pitchFamily="34" charset="0"/>
                <a:cs typeface="Arial" panose="020B0604020202020204" pitchFamily="34" charset="0"/>
              </a:rPr>
              <a:t>40 per cent and non-fire incidents 28 per </a:t>
            </a:r>
            <a:r>
              <a:rPr lang="en-GB" sz="2200" dirty="0" smtClean="0">
                <a:solidFill>
                  <a:srgbClr val="023F88"/>
                </a:solidFill>
                <a:latin typeface="Arial" panose="020B0604020202020204" pitchFamily="34" charset="0"/>
                <a:cs typeface="Arial" panose="020B0604020202020204" pitchFamily="34" charset="0"/>
              </a:rPr>
              <a:t>cent</a:t>
            </a:r>
            <a:endParaRPr lang="en-GB" sz="2200" dirty="0">
              <a:solidFill>
                <a:srgbClr val="023F88"/>
              </a:solidFill>
              <a:latin typeface="Arial" panose="020B0604020202020204" pitchFamily="34" charset="0"/>
              <a:cs typeface="Arial" panose="020B0604020202020204" pitchFamily="34" charset="0"/>
            </a:endParaRPr>
          </a:p>
          <a:p>
            <a:pPr marL="685800" lvl="1" indent="-228600">
              <a:lnSpc>
                <a:spcPct val="90000"/>
              </a:lnSpc>
              <a:spcBef>
                <a:spcPts val="1000"/>
              </a:spcBef>
              <a:spcAft>
                <a:spcPts val="600"/>
              </a:spcAft>
              <a:buFont typeface="Arial" panose="020B0604020202020204" pitchFamily="34" charset="0"/>
              <a:buChar char="•"/>
            </a:pPr>
            <a:endParaRPr lang="en-GB" sz="2200" dirty="0">
              <a:solidFill>
                <a:srgbClr val="023F88"/>
              </a:solidFill>
              <a:latin typeface="Arial" panose="020B0604020202020204" pitchFamily="34" charset="0"/>
              <a:cs typeface="Arial" panose="020B0604020202020204" pitchFamily="34" charset="0"/>
            </a:endParaRPr>
          </a:p>
          <a:p>
            <a:pPr marL="685800" lvl="1" indent="-228600">
              <a:lnSpc>
                <a:spcPct val="90000"/>
              </a:lnSpc>
              <a:spcBef>
                <a:spcPts val="1000"/>
              </a:spcBef>
              <a:spcAft>
                <a:spcPts val="600"/>
              </a:spcAft>
              <a:buFont typeface="Arial" panose="020B0604020202020204" pitchFamily="34" charset="0"/>
              <a:buChar char="•"/>
            </a:pPr>
            <a:endParaRPr lang="en-GB" sz="2200" dirty="0" smtClean="0">
              <a:solidFill>
                <a:srgbClr val="023F88"/>
              </a:solidFill>
              <a:latin typeface="Arial" panose="020B0604020202020204" pitchFamily="34" charset="0"/>
              <a:cs typeface="Arial" panose="020B0604020202020204" pitchFamily="34" charset="0"/>
            </a:endParaRPr>
          </a:p>
          <a:p>
            <a:pPr marL="685800" lvl="1" indent="-228600">
              <a:lnSpc>
                <a:spcPct val="90000"/>
              </a:lnSpc>
              <a:spcBef>
                <a:spcPts val="1000"/>
              </a:spcBef>
              <a:spcAft>
                <a:spcPts val="600"/>
              </a:spcAft>
              <a:buFont typeface="Arial" panose="020B0604020202020204" pitchFamily="34" charset="0"/>
              <a:buChar char="•"/>
            </a:pPr>
            <a:endParaRPr lang="en-GB" sz="2200" dirty="0">
              <a:solidFill>
                <a:srgbClr val="023F88"/>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232863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21848001"/>
              </p:ext>
            </p:extLst>
          </p:nvPr>
        </p:nvGraphicFramePr>
        <p:xfrm>
          <a:off x="663191" y="2057399"/>
          <a:ext cx="9922747" cy="44338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0E9A64E2-F871-C44E-B900-F4FE7958BC80}"/>
              </a:ext>
            </a:extLst>
          </p:cNvPr>
          <p:cNvSpPr txBox="1"/>
          <p:nvPr/>
        </p:nvSpPr>
        <p:spPr>
          <a:xfrm>
            <a:off x="679622" y="601865"/>
            <a:ext cx="8359123" cy="707886"/>
          </a:xfrm>
          <a:prstGeom prst="rect">
            <a:avLst/>
          </a:prstGeom>
          <a:noFill/>
        </p:spPr>
        <p:txBody>
          <a:bodyPr wrap="square" rtlCol="0">
            <a:spAutoFit/>
          </a:bodyPr>
          <a:lstStyle/>
          <a:p>
            <a:r>
              <a:rPr lang="en-US" sz="4000" b="1" dirty="0" smtClean="0">
                <a:solidFill>
                  <a:srgbClr val="023F88"/>
                </a:solidFill>
                <a:latin typeface="Arial" panose="020B0604020202020204" pitchFamily="34" charset="0"/>
                <a:cs typeface="Arial" panose="020B0604020202020204" pitchFamily="34" charset="0"/>
              </a:rPr>
              <a:t>Non dwelling primary fires</a:t>
            </a:r>
            <a:endParaRPr lang="en-US" sz="4000" b="1" dirty="0">
              <a:solidFill>
                <a:srgbClr val="023F8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62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E9A64E2-F871-C44E-B900-F4FE7958BC80}"/>
              </a:ext>
            </a:extLst>
          </p:cNvPr>
          <p:cNvSpPr txBox="1"/>
          <p:nvPr/>
        </p:nvSpPr>
        <p:spPr>
          <a:xfrm>
            <a:off x="679622" y="601865"/>
            <a:ext cx="8359123" cy="707886"/>
          </a:xfrm>
          <a:prstGeom prst="rect">
            <a:avLst/>
          </a:prstGeom>
          <a:noFill/>
        </p:spPr>
        <p:txBody>
          <a:bodyPr wrap="square" rtlCol="0">
            <a:spAutoFit/>
          </a:bodyPr>
          <a:lstStyle/>
          <a:p>
            <a:r>
              <a:rPr lang="en-US" sz="4000" b="1" dirty="0">
                <a:solidFill>
                  <a:srgbClr val="023F88"/>
                </a:solidFill>
                <a:latin typeface="Arial" panose="020B0604020202020204" pitchFamily="34" charset="0"/>
                <a:cs typeface="Arial" panose="020B0604020202020204" pitchFamily="34" charset="0"/>
              </a:rPr>
              <a:t>CSG &amp; NEBOSH Scholarships</a:t>
            </a:r>
          </a:p>
        </p:txBody>
      </p:sp>
      <p:sp>
        <p:nvSpPr>
          <p:cNvPr id="2" name="Rectangle 1"/>
          <p:cNvSpPr/>
          <p:nvPr/>
        </p:nvSpPr>
        <p:spPr>
          <a:xfrm>
            <a:off x="617974" y="2077807"/>
            <a:ext cx="10535696" cy="4059573"/>
          </a:xfrm>
          <a:prstGeom prst="rect">
            <a:avLst/>
          </a:prstGeom>
        </p:spPr>
        <p:txBody>
          <a:bodyPr wrap="square">
            <a:spAutoFit/>
          </a:bodyPr>
          <a:lstStyle/>
          <a:p>
            <a:pPr marL="228600" indent="-228600">
              <a:lnSpc>
                <a:spcPct val="90000"/>
              </a:lnSpc>
              <a:spcBef>
                <a:spcPts val="1000"/>
              </a:spcBef>
              <a:spcAft>
                <a:spcPts val="600"/>
              </a:spcAft>
              <a:buFont typeface="Arial" panose="020B0604020202020204" pitchFamily="34" charset="0"/>
              <a:buChar char="•"/>
            </a:pPr>
            <a:r>
              <a:rPr lang="en-GB" sz="2200" dirty="0" smtClean="0">
                <a:solidFill>
                  <a:srgbClr val="023F88"/>
                </a:solidFill>
                <a:latin typeface="Arial" panose="020B0604020202020204" pitchFamily="34" charset="0"/>
                <a:cs typeface="Arial" panose="020B0604020202020204" pitchFamily="34" charset="0"/>
              </a:rPr>
              <a:t>NEBOSH, in </a:t>
            </a:r>
            <a:r>
              <a:rPr lang="en-GB" sz="2200" dirty="0">
                <a:solidFill>
                  <a:srgbClr val="023F88"/>
                </a:solidFill>
                <a:latin typeface="Arial" panose="020B0604020202020204" pitchFamily="34" charset="0"/>
                <a:cs typeface="Arial" panose="020B0604020202020204" pitchFamily="34" charset="0"/>
              </a:rPr>
              <a:t>conjunction with the Charities Safety </a:t>
            </a:r>
            <a:r>
              <a:rPr lang="en-GB" sz="2200" dirty="0" smtClean="0">
                <a:solidFill>
                  <a:srgbClr val="023F88"/>
                </a:solidFill>
                <a:latin typeface="Arial" panose="020B0604020202020204" pitchFamily="34" charset="0"/>
                <a:cs typeface="Arial" panose="020B0604020202020204" pitchFamily="34" charset="0"/>
              </a:rPr>
              <a:t>Group, have for many years, offered </a:t>
            </a:r>
            <a:r>
              <a:rPr lang="en-GB" sz="2200" dirty="0">
                <a:solidFill>
                  <a:srgbClr val="023F88"/>
                </a:solidFill>
                <a:latin typeface="Arial" panose="020B0604020202020204" pitchFamily="34" charset="0"/>
                <a:cs typeface="Arial" panose="020B0604020202020204" pitchFamily="34" charset="0"/>
              </a:rPr>
              <a:t>scholarships to learners from charitable and voluntary sector organisations for the NEBOSH National General Certificate </a:t>
            </a:r>
            <a:r>
              <a:rPr lang="en-GB" sz="2200" dirty="0" smtClean="0">
                <a:solidFill>
                  <a:srgbClr val="023F88"/>
                </a:solidFill>
                <a:latin typeface="Arial" panose="020B0604020202020204" pitchFamily="34" charset="0"/>
                <a:cs typeface="Arial" panose="020B0604020202020204" pitchFamily="34" charset="0"/>
              </a:rPr>
              <a:t>qualification</a:t>
            </a:r>
          </a:p>
          <a:p>
            <a:pPr marL="228600" indent="-228600">
              <a:lnSpc>
                <a:spcPct val="90000"/>
              </a:lnSpc>
              <a:spcBef>
                <a:spcPts val="1000"/>
              </a:spcBef>
              <a:spcAft>
                <a:spcPts val="600"/>
              </a:spcAft>
              <a:buFont typeface="Arial" panose="020B0604020202020204" pitchFamily="34" charset="0"/>
              <a:buChar char="•"/>
            </a:pPr>
            <a:r>
              <a:rPr lang="en-GB" sz="2200" dirty="0" smtClean="0">
                <a:solidFill>
                  <a:srgbClr val="023F88"/>
                </a:solidFill>
                <a:latin typeface="Arial" panose="020B0604020202020204" pitchFamily="34" charset="0"/>
                <a:cs typeface="Arial" panose="020B0604020202020204" pitchFamily="34" charset="0"/>
              </a:rPr>
              <a:t>Pleased to announce that this has now been further extended </a:t>
            </a:r>
            <a:r>
              <a:rPr lang="en-GB" sz="2200" dirty="0">
                <a:solidFill>
                  <a:srgbClr val="023F88"/>
                </a:solidFill>
                <a:latin typeface="Arial" panose="020B0604020202020204" pitchFamily="34" charset="0"/>
                <a:cs typeface="Arial" panose="020B0604020202020204" pitchFamily="34" charset="0"/>
              </a:rPr>
              <a:t>to the NEBOSH National Certificate in Fire Safety and Risk </a:t>
            </a:r>
            <a:r>
              <a:rPr lang="en-GB" sz="2200" dirty="0" smtClean="0">
                <a:solidFill>
                  <a:srgbClr val="023F88"/>
                </a:solidFill>
                <a:latin typeface="Arial" panose="020B0604020202020204" pitchFamily="34" charset="0"/>
                <a:cs typeface="Arial" panose="020B0604020202020204" pitchFamily="34" charset="0"/>
              </a:rPr>
              <a:t>Management</a:t>
            </a:r>
          </a:p>
          <a:p>
            <a:pPr marL="228600"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The intention of the scheme is to enable UK based charities and voluntary organisations to acquire health, safety and welfare competencies for their existing workers where, without sponsorship, they could not afford to do </a:t>
            </a:r>
            <a:r>
              <a:rPr lang="en-GB" sz="2200" dirty="0" smtClean="0">
                <a:solidFill>
                  <a:srgbClr val="023F88"/>
                </a:solidFill>
                <a:latin typeface="Arial" panose="020B0604020202020204" pitchFamily="34" charset="0"/>
                <a:cs typeface="Arial" panose="020B0604020202020204" pitchFamily="34" charset="0"/>
              </a:rPr>
              <a:t>so</a:t>
            </a:r>
            <a:endParaRPr lang="en-GB" sz="2200" dirty="0">
              <a:solidFill>
                <a:srgbClr val="023F88"/>
              </a:solidFill>
              <a:latin typeface="Arial" panose="020B0604020202020204" pitchFamily="34" charset="0"/>
              <a:cs typeface="Arial" panose="020B0604020202020204" pitchFamily="34" charset="0"/>
            </a:endParaRPr>
          </a:p>
          <a:p>
            <a:pPr marL="228600"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For this reason the scheme is aimed at smaller organisations and those who do not employ a Safety Practitioner. It is these organisations that are given preference in the selection </a:t>
            </a:r>
            <a:r>
              <a:rPr lang="en-GB" sz="2200" dirty="0" smtClean="0">
                <a:solidFill>
                  <a:srgbClr val="023F88"/>
                </a:solidFill>
                <a:latin typeface="Arial" panose="020B0604020202020204" pitchFamily="34" charset="0"/>
                <a:cs typeface="Arial" panose="020B0604020202020204" pitchFamily="34" charset="0"/>
              </a:rPr>
              <a:t>process</a:t>
            </a:r>
            <a:endParaRPr lang="en-GB" sz="2200" dirty="0">
              <a:solidFill>
                <a:srgbClr val="023F88"/>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045426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E9A64E2-F871-C44E-B900-F4FE7958BC80}"/>
              </a:ext>
            </a:extLst>
          </p:cNvPr>
          <p:cNvSpPr txBox="1"/>
          <p:nvPr/>
        </p:nvSpPr>
        <p:spPr>
          <a:xfrm>
            <a:off x="679622" y="601865"/>
            <a:ext cx="8359123" cy="707886"/>
          </a:xfrm>
          <a:prstGeom prst="rect">
            <a:avLst/>
          </a:prstGeom>
          <a:noFill/>
        </p:spPr>
        <p:txBody>
          <a:bodyPr wrap="square" rtlCol="0">
            <a:spAutoFit/>
          </a:bodyPr>
          <a:lstStyle/>
          <a:p>
            <a:r>
              <a:rPr lang="en-US" sz="4000" b="1" dirty="0" smtClean="0">
                <a:solidFill>
                  <a:srgbClr val="023F88"/>
                </a:solidFill>
                <a:latin typeface="Arial" panose="020B0604020202020204" pitchFamily="34" charset="0"/>
                <a:cs typeface="Arial" panose="020B0604020202020204" pitchFamily="34" charset="0"/>
              </a:rPr>
              <a:t>How it works</a:t>
            </a:r>
            <a:endParaRPr lang="en-US" sz="4000" b="1" dirty="0">
              <a:solidFill>
                <a:srgbClr val="023F88"/>
              </a:solidFill>
              <a:latin typeface="Arial" panose="020B0604020202020204" pitchFamily="34" charset="0"/>
              <a:cs typeface="Arial" panose="020B0604020202020204" pitchFamily="34" charset="0"/>
            </a:endParaRPr>
          </a:p>
        </p:txBody>
      </p:sp>
      <p:sp>
        <p:nvSpPr>
          <p:cNvPr id="2" name="Rectangle 1"/>
          <p:cNvSpPr/>
          <p:nvPr/>
        </p:nvSpPr>
        <p:spPr>
          <a:xfrm>
            <a:off x="617974" y="2077807"/>
            <a:ext cx="10535696" cy="3754874"/>
          </a:xfrm>
          <a:prstGeom prst="rect">
            <a:avLst/>
          </a:prstGeom>
        </p:spPr>
        <p:txBody>
          <a:bodyPr wrap="square">
            <a:spAutoFit/>
          </a:bodyPr>
          <a:lstStyle/>
          <a:p>
            <a:pPr marL="228600"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The </a:t>
            </a:r>
            <a:r>
              <a:rPr lang="en-GB" sz="2200" dirty="0" smtClean="0">
                <a:solidFill>
                  <a:srgbClr val="023F88"/>
                </a:solidFill>
                <a:latin typeface="Arial" panose="020B0604020202020204" pitchFamily="34" charset="0"/>
                <a:cs typeface="Arial" panose="020B0604020202020204" pitchFamily="34" charset="0"/>
              </a:rPr>
              <a:t>CSG nominate </a:t>
            </a:r>
            <a:r>
              <a:rPr lang="en-GB" sz="2200" dirty="0">
                <a:solidFill>
                  <a:srgbClr val="023F88"/>
                </a:solidFill>
                <a:latin typeface="Arial" panose="020B0604020202020204" pitchFamily="34" charset="0"/>
                <a:cs typeface="Arial" panose="020B0604020202020204" pitchFamily="34" charset="0"/>
              </a:rPr>
              <a:t>a specific charity </a:t>
            </a:r>
            <a:r>
              <a:rPr lang="en-GB" sz="2200" dirty="0" smtClean="0">
                <a:solidFill>
                  <a:srgbClr val="023F88"/>
                </a:solidFill>
                <a:latin typeface="Arial" panose="020B0604020202020204" pitchFamily="34" charset="0"/>
                <a:cs typeface="Arial" panose="020B0604020202020204" pitchFamily="34" charset="0"/>
              </a:rPr>
              <a:t>to </a:t>
            </a:r>
            <a:r>
              <a:rPr lang="en-GB" sz="2200" dirty="0">
                <a:solidFill>
                  <a:srgbClr val="023F88"/>
                </a:solidFill>
                <a:latin typeface="Arial" panose="020B0604020202020204" pitchFamily="34" charset="0"/>
                <a:cs typeface="Arial" panose="020B0604020202020204" pitchFamily="34" charset="0"/>
              </a:rPr>
              <a:t>receive one free place on a course leading to the examination for the award of the NEBOSH National General Certificate in Occupational Health and Safety or NEBOSH National Certificate in Fire Safety and Risk </a:t>
            </a:r>
            <a:r>
              <a:rPr lang="en-GB" sz="2200" dirty="0" smtClean="0">
                <a:solidFill>
                  <a:srgbClr val="023F88"/>
                </a:solidFill>
                <a:latin typeface="Arial" panose="020B0604020202020204" pitchFamily="34" charset="0"/>
                <a:cs typeface="Arial" panose="020B0604020202020204" pitchFamily="34" charset="0"/>
              </a:rPr>
              <a:t>Management</a:t>
            </a:r>
          </a:p>
          <a:p>
            <a:pPr marL="228600"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The nominated charity are free to choose one of their employees or volunteers to receive this </a:t>
            </a:r>
            <a:r>
              <a:rPr lang="en-GB" sz="2200" dirty="0" smtClean="0">
                <a:solidFill>
                  <a:srgbClr val="023F88"/>
                </a:solidFill>
                <a:latin typeface="Arial" panose="020B0604020202020204" pitchFamily="34" charset="0"/>
                <a:cs typeface="Arial" panose="020B0604020202020204" pitchFamily="34" charset="0"/>
              </a:rPr>
              <a:t>training</a:t>
            </a:r>
          </a:p>
          <a:p>
            <a:pPr marL="228600" indent="-228600">
              <a:lnSpc>
                <a:spcPct val="90000"/>
              </a:lnSpc>
              <a:spcBef>
                <a:spcPts val="1000"/>
              </a:spcBef>
              <a:spcAft>
                <a:spcPts val="600"/>
              </a:spcAft>
              <a:buFont typeface="Arial" panose="020B0604020202020204" pitchFamily="34" charset="0"/>
              <a:buChar char="•"/>
            </a:pPr>
            <a:r>
              <a:rPr lang="en-GB" sz="2200" dirty="0">
                <a:solidFill>
                  <a:srgbClr val="023F88"/>
                </a:solidFill>
                <a:latin typeface="Arial" panose="020B0604020202020204" pitchFamily="34" charset="0"/>
                <a:cs typeface="Arial" panose="020B0604020202020204" pitchFamily="34" charset="0"/>
              </a:rPr>
              <a:t>It is NEBOSH’s role to find a Learning Partner who will train, free of charge, </a:t>
            </a:r>
            <a:r>
              <a:rPr lang="en-GB" sz="2200" dirty="0" smtClean="0">
                <a:solidFill>
                  <a:srgbClr val="023F88"/>
                </a:solidFill>
                <a:latin typeface="Arial" panose="020B0604020202020204" pitchFamily="34" charset="0"/>
                <a:cs typeface="Arial" panose="020B0604020202020204" pitchFamily="34" charset="0"/>
              </a:rPr>
              <a:t>the nominated person</a:t>
            </a:r>
          </a:p>
          <a:p>
            <a:pPr marL="228600" indent="-228600">
              <a:lnSpc>
                <a:spcPct val="90000"/>
              </a:lnSpc>
              <a:spcBef>
                <a:spcPts val="1000"/>
              </a:spcBef>
              <a:spcAft>
                <a:spcPts val="600"/>
              </a:spcAft>
              <a:buFont typeface="Arial" panose="020B0604020202020204" pitchFamily="34" charset="0"/>
              <a:buChar char="•"/>
            </a:pPr>
            <a:r>
              <a:rPr lang="en-GB" sz="2200" dirty="0" smtClean="0">
                <a:solidFill>
                  <a:srgbClr val="023F88"/>
                </a:solidFill>
                <a:latin typeface="Arial" panose="020B0604020202020204" pitchFamily="34" charset="0"/>
                <a:cs typeface="Arial" panose="020B0604020202020204" pitchFamily="34" charset="0"/>
              </a:rPr>
              <a:t>NEBOSH also cover all costs relating to the assessment (including one free re-sit if required).</a:t>
            </a:r>
            <a:endParaRPr lang="en-GB" sz="2200" dirty="0">
              <a:solidFill>
                <a:srgbClr val="023F88"/>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56236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234E701-97E8-314B-9B9A-49875B4E480E}"/>
              </a:ext>
            </a:extLst>
          </p:cNvPr>
          <p:cNvPicPr>
            <a:picLocks noChangeAspect="1"/>
          </p:cNvPicPr>
          <p:nvPr/>
        </p:nvPicPr>
        <p:blipFill>
          <a:blip r:embed="rId4"/>
          <a:srcRect/>
          <a:stretch/>
        </p:blipFill>
        <p:spPr>
          <a:xfrm>
            <a:off x="9283602" y="394119"/>
            <a:ext cx="2466609" cy="1133306"/>
          </a:xfrm>
          <a:prstGeom prst="rect">
            <a:avLst/>
          </a:prstGeom>
        </p:spPr>
      </p:pic>
      <p:pic>
        <p:nvPicPr>
          <p:cNvPr id="9" name="Picture 8">
            <a:extLst>
              <a:ext uri="{FF2B5EF4-FFF2-40B4-BE49-F238E27FC236}">
                <a16:creationId xmlns:a16="http://schemas.microsoft.com/office/drawing/2014/main" xmlns="" id="{E55B7C95-30E5-6D4B-92CB-8AE19D7F90B8}"/>
              </a:ext>
            </a:extLst>
          </p:cNvPr>
          <p:cNvPicPr>
            <a:picLocks noChangeAspect="1"/>
          </p:cNvPicPr>
          <p:nvPr/>
        </p:nvPicPr>
        <p:blipFill>
          <a:blip r:embed="rId5"/>
          <a:stretch>
            <a:fillRect/>
          </a:stretch>
        </p:blipFill>
        <p:spPr>
          <a:xfrm>
            <a:off x="622350" y="2199314"/>
            <a:ext cx="11185133" cy="4262077"/>
          </a:xfrm>
          <a:prstGeom prst="rect">
            <a:avLst/>
          </a:prstGeom>
        </p:spPr>
      </p:pic>
      <p:sp>
        <p:nvSpPr>
          <p:cNvPr id="8" name="TextBox 7">
            <a:extLst>
              <a:ext uri="{FF2B5EF4-FFF2-40B4-BE49-F238E27FC236}">
                <a16:creationId xmlns:a16="http://schemas.microsoft.com/office/drawing/2014/main" xmlns="" id="{0E9A64E2-F871-C44E-B900-F4FE7958BC80}"/>
              </a:ext>
            </a:extLst>
          </p:cNvPr>
          <p:cNvSpPr txBox="1"/>
          <p:nvPr/>
        </p:nvSpPr>
        <p:spPr>
          <a:xfrm>
            <a:off x="679622" y="601865"/>
            <a:ext cx="8359123" cy="707886"/>
          </a:xfrm>
          <a:prstGeom prst="rect">
            <a:avLst/>
          </a:prstGeom>
          <a:noFill/>
        </p:spPr>
        <p:txBody>
          <a:bodyPr wrap="square" rtlCol="0">
            <a:spAutoFit/>
          </a:bodyPr>
          <a:lstStyle/>
          <a:p>
            <a:r>
              <a:rPr lang="en-US" sz="4000" b="1" dirty="0" smtClean="0">
                <a:solidFill>
                  <a:srgbClr val="023F88"/>
                </a:solidFill>
                <a:latin typeface="Arial" panose="020B0604020202020204" pitchFamily="34" charset="0"/>
                <a:cs typeface="Arial" panose="020B0604020202020204" pitchFamily="34" charset="0"/>
              </a:rPr>
              <a:t>Making a Difference for 40 Years</a:t>
            </a:r>
            <a:endParaRPr lang="en-US" sz="4000" b="1" dirty="0">
              <a:solidFill>
                <a:srgbClr val="023F88"/>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764268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B1A2FEE-FD63-0043-99D3-7106CBFA19D9}"/>
              </a:ext>
            </a:extLst>
          </p:cNvPr>
          <p:cNvPicPr>
            <a:picLocks noChangeAspect="1"/>
          </p:cNvPicPr>
          <p:nvPr/>
        </p:nvPicPr>
        <p:blipFill rotWithShape="1">
          <a:blip r:embed="rId4"/>
          <a:srcRect t="4743" b="3144"/>
          <a:stretch/>
        </p:blipFill>
        <p:spPr>
          <a:xfrm>
            <a:off x="1747404" y="2035322"/>
            <a:ext cx="8935025" cy="4629553"/>
          </a:xfrm>
          <a:prstGeom prst="rect">
            <a:avLst/>
          </a:prstGeom>
        </p:spPr>
      </p:pic>
      <p:sp>
        <p:nvSpPr>
          <p:cNvPr id="8" name="TextBox 7">
            <a:extLst>
              <a:ext uri="{FF2B5EF4-FFF2-40B4-BE49-F238E27FC236}">
                <a16:creationId xmlns:a16="http://schemas.microsoft.com/office/drawing/2014/main" xmlns="" id="{0E9A64E2-F871-C44E-B900-F4FE7958BC80}"/>
              </a:ext>
            </a:extLst>
          </p:cNvPr>
          <p:cNvSpPr txBox="1"/>
          <p:nvPr/>
        </p:nvSpPr>
        <p:spPr>
          <a:xfrm>
            <a:off x="679622" y="601865"/>
            <a:ext cx="8359123" cy="707886"/>
          </a:xfrm>
          <a:prstGeom prst="rect">
            <a:avLst/>
          </a:prstGeom>
          <a:noFill/>
        </p:spPr>
        <p:txBody>
          <a:bodyPr wrap="square" rtlCol="0">
            <a:spAutoFit/>
          </a:bodyPr>
          <a:lstStyle/>
          <a:p>
            <a:r>
              <a:rPr lang="en-US" sz="4000" b="1" dirty="0" smtClean="0">
                <a:solidFill>
                  <a:srgbClr val="023F88"/>
                </a:solidFill>
                <a:latin typeface="Arial" panose="020B0604020202020204" pitchFamily="34" charset="0"/>
                <a:cs typeface="Arial" panose="020B0604020202020204" pitchFamily="34" charset="0"/>
              </a:rPr>
              <a:t>Making a Difference for 40 Years</a:t>
            </a:r>
            <a:endParaRPr lang="en-US" sz="4000" b="1" dirty="0">
              <a:solidFill>
                <a:srgbClr val="023F88"/>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790988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Lmp5mIDS"/>
  <p:tag name="ARTICULATE_DESIGN_ID_CUSTOM DESIGN" val="KxaYh4oP"/>
  <p:tag name="ARTICULATE_DESIGN_ID_NORMAL" val="mXLAiwuW"/>
  <p:tag name="ARTICULATE_SLIDE_COUNT" val="9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672</Words>
  <Application>Microsoft Office PowerPoint</Application>
  <PresentationFormat>Widescreen</PresentationFormat>
  <Paragraphs>126</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Rounded MT Bold</vt:lpstr>
      <vt:lpstr>Calibri</vt:lpstr>
      <vt:lpstr>Calibri Light</vt:lpstr>
      <vt:lpstr>Courier New</vt:lpstr>
      <vt:lpstr>Office Theme</vt:lpstr>
      <vt:lpstr>Normal</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Matthew Powell-Howard</cp:lastModifiedBy>
  <cp:revision>185</cp:revision>
  <cp:lastPrinted>2019-08-30T12:23:01Z</cp:lastPrinted>
  <dcterms:created xsi:type="dcterms:W3CDTF">2019-06-18T08:31:24Z</dcterms:created>
  <dcterms:modified xsi:type="dcterms:W3CDTF">2019-10-08T11:07:21Z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7FFC5235-97F6-4B97-88FB-00D6052927D8</vt:lpwstr>
  </property>
  <property fmtid="{D5CDD505-2E9C-101B-9397-08002B2CF9AE}" pid="3" name="ArticulatePath">
    <vt:lpwstr>NEBOSH All sessions Dee</vt:lpwstr>
  </property>
</Properties>
</file>